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8288000" cy="13716000"/>
  <p:notesSz cx="7772400" cy="10058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A4A3A4"/>
          </p15:clr>
        </p15:guide>
        <p15:guide id="2" orient="horz" pos="4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25" d="100"/>
          <a:sy n="25" d="100"/>
        </p:scale>
        <p:origin x="1355" y="567"/>
      </p:cViewPr>
      <p:guideLst>
        <p:guide pos="5760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C1C15A0-0608-EAF6-2851-1AC3A9242E9A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D712AD2-4DFB-1AA9-CAC9-316E6737C2CC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verTx" preserve="1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 bwMode="auto">
          <a:xfrm>
            <a:off x="1371600" y="2244600"/>
            <a:ext cx="15543720" cy="477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 bwMode="auto">
          <a:xfrm>
            <a:off x="914400" y="3209400"/>
            <a:ext cx="16458480" cy="379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 bwMode="auto">
          <a:xfrm>
            <a:off x="914400" y="7364160"/>
            <a:ext cx="16458480" cy="379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fourObj" preserve="1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 bwMode="auto">
          <a:xfrm>
            <a:off x="1371600" y="2244600"/>
            <a:ext cx="15543720" cy="477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 bwMode="auto">
          <a:xfrm>
            <a:off x="914400" y="3209400"/>
            <a:ext cx="8031600" cy="379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 bwMode="auto">
          <a:xfrm>
            <a:off x="9348120" y="3209400"/>
            <a:ext cx="8031600" cy="379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 bwMode="auto">
          <a:xfrm>
            <a:off x="914400" y="7364160"/>
            <a:ext cx="8031600" cy="379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 bwMode="auto">
          <a:xfrm>
            <a:off x="9348120" y="7364160"/>
            <a:ext cx="8031600" cy="379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 bwMode="auto">
          <a:xfrm>
            <a:off x="1371600" y="2244600"/>
            <a:ext cx="15543720" cy="477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 bwMode="auto">
          <a:xfrm>
            <a:off x="914400" y="3209400"/>
            <a:ext cx="5299560" cy="379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 bwMode="auto">
          <a:xfrm>
            <a:off x="6479280" y="3209400"/>
            <a:ext cx="5299560" cy="379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 bwMode="auto">
          <a:xfrm>
            <a:off x="12044160" y="3209400"/>
            <a:ext cx="5299560" cy="379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 bwMode="auto">
          <a:xfrm>
            <a:off x="914400" y="7364160"/>
            <a:ext cx="5299560" cy="379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 bwMode="auto">
          <a:xfrm>
            <a:off x="6479280" y="7364160"/>
            <a:ext cx="5299560" cy="379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 bwMode="auto">
          <a:xfrm>
            <a:off x="12044160" y="7364160"/>
            <a:ext cx="5299560" cy="379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 bwMode="auto">
          <a:xfrm>
            <a:off x="1371600" y="2244600"/>
            <a:ext cx="15543720" cy="477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 bwMode="auto">
          <a:xfrm>
            <a:off x="914400" y="3209400"/>
            <a:ext cx="16458480" cy="7954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1371600" y="2244600"/>
            <a:ext cx="15543720" cy="477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 bwMode="auto">
          <a:xfrm>
            <a:off x="914400" y="3209400"/>
            <a:ext cx="16458480" cy="795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 bwMode="auto">
          <a:xfrm>
            <a:off x="1371600" y="2244600"/>
            <a:ext cx="15543720" cy="477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 bwMode="auto">
          <a:xfrm>
            <a:off x="914400" y="3209400"/>
            <a:ext cx="8031600" cy="795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 bwMode="auto">
          <a:xfrm>
            <a:off x="9348120" y="3209400"/>
            <a:ext cx="8031600" cy="795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 bwMode="auto">
          <a:xfrm>
            <a:off x="1371600" y="2244600"/>
            <a:ext cx="15543720" cy="477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nly" preserve="1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 bwMode="auto">
          <a:xfrm>
            <a:off x="1371600" y="2244600"/>
            <a:ext cx="15543720" cy="22130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AndObj" preserve="1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 bwMode="auto">
          <a:xfrm>
            <a:off x="1371600" y="2244600"/>
            <a:ext cx="15543720" cy="477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 bwMode="auto">
          <a:xfrm>
            <a:off x="914400" y="3209400"/>
            <a:ext cx="8031600" cy="379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 bwMode="auto">
          <a:xfrm>
            <a:off x="9348120" y="3209400"/>
            <a:ext cx="8031600" cy="795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 bwMode="auto">
          <a:xfrm>
            <a:off x="914400" y="7364160"/>
            <a:ext cx="8031600" cy="379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AndTwoObj" preserve="1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 bwMode="auto">
          <a:xfrm>
            <a:off x="1371600" y="2244600"/>
            <a:ext cx="15543720" cy="477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 bwMode="auto">
          <a:xfrm>
            <a:off x="914400" y="3209400"/>
            <a:ext cx="8031600" cy="795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 bwMode="auto">
          <a:xfrm>
            <a:off x="9348120" y="3209400"/>
            <a:ext cx="8031600" cy="379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 bwMode="auto">
          <a:xfrm>
            <a:off x="9348120" y="7364160"/>
            <a:ext cx="8031600" cy="379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OverTx" preserve="1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 bwMode="auto">
          <a:xfrm>
            <a:off x="1371600" y="2244600"/>
            <a:ext cx="15543720" cy="477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 bwMode="auto">
          <a:xfrm>
            <a:off x="914400" y="3209400"/>
            <a:ext cx="8031600" cy="379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 bwMode="auto">
          <a:xfrm>
            <a:off x="9348120" y="3209400"/>
            <a:ext cx="8031600" cy="379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 bwMode="auto">
          <a:xfrm>
            <a:off x="914400" y="7364160"/>
            <a:ext cx="16458480" cy="379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 bwMode="auto">
          <a:xfrm>
            <a:off x="1371600" y="2244600"/>
            <a:ext cx="15543720" cy="477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 bwMode="auto">
          <a:xfrm>
            <a:off x="914400" y="3209400"/>
            <a:ext cx="16458480" cy="795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Unbanked0/Sortie_De_Banque/tree/main/Logos" TargetMode="External"/><Relationship Id="rId13" Type="http://schemas.openxmlformats.org/officeDocument/2006/relationships/image" Target="../media/image9.png"/><Relationship Id="rId18" Type="http://schemas.openxmlformats.org/officeDocument/2006/relationships/hyperlink" Target="https://www.getmonero.org/downloads/" TargetMode="External"/><Relationship Id="rId26" Type="http://schemas.openxmlformats.org/officeDocument/2006/relationships/image" Target="../media/image19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5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24" Type="http://schemas.openxmlformats.org/officeDocument/2006/relationships/image" Target="../media/image17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23" Type="http://schemas.openxmlformats.org/officeDocument/2006/relationships/hyperlink" Target="https://docs.btcpayserver.org/" TargetMode="External"/><Relationship Id="rId28" Type="http://schemas.openxmlformats.org/officeDocument/2006/relationships/image" Target="../media/image20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31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hyperlink" Target="https://bank-exit.org/compta" TargetMode="External"/><Relationship Id="rId14" Type="http://schemas.openxmlformats.org/officeDocument/2006/relationships/image" Target="../media/image10.png"/><Relationship Id="rId22" Type="http://schemas.openxmlformats.org/officeDocument/2006/relationships/hyperlink" Target="https://bitrequest.io/" TargetMode="External"/><Relationship Id="rId27" Type="http://schemas.openxmlformats.org/officeDocument/2006/relationships/hyperlink" Target="https://www.bitrequest.io/brewery/" TargetMode="External"/><Relationship Id="rId30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6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23.png"/><Relationship Id="rId21" Type="http://schemas.openxmlformats.org/officeDocument/2006/relationships/image" Target="../media/image35.png"/><Relationship Id="rId7" Type="http://schemas.openxmlformats.org/officeDocument/2006/relationships/image" Target="../media/image27.png"/><Relationship Id="rId12" Type="http://schemas.openxmlformats.org/officeDocument/2006/relationships/hyperlink" Target="https://bitinfocharts.com/comparison/monero-transactionfees.html#3y" TargetMode="External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34.png"/><Relationship Id="rId29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hyperlink" Target="https://ycharts.com/indicators/bitcoin_average_transaction_fee" TargetMode="External"/><Relationship Id="rId24" Type="http://schemas.openxmlformats.org/officeDocument/2006/relationships/image" Target="../media/image38.png"/><Relationship Id="rId5" Type="http://schemas.openxmlformats.org/officeDocument/2006/relationships/image" Target="../media/image25.png"/><Relationship Id="rId15" Type="http://schemas.openxmlformats.org/officeDocument/2006/relationships/image" Target="../media/image18.png"/><Relationship Id="rId23" Type="http://schemas.openxmlformats.org/officeDocument/2006/relationships/image" Target="../media/image37.png"/><Relationship Id="rId28" Type="http://schemas.openxmlformats.org/officeDocument/2006/relationships/image" Target="../media/image41.png"/><Relationship Id="rId10" Type="http://schemas.openxmlformats.org/officeDocument/2006/relationships/image" Target="../media/image30.png"/><Relationship Id="rId19" Type="http://schemas.openxmlformats.org/officeDocument/2006/relationships/image" Target="../media/image33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14.png"/><Relationship Id="rId22" Type="http://schemas.openxmlformats.org/officeDocument/2006/relationships/image" Target="../media/image36.png"/><Relationship Id="rId27" Type="http://schemas.openxmlformats.org/officeDocument/2006/relationships/hyperlink" Target="https://bank-exit.org/ma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 bwMode="auto">
          <a:xfrm>
            <a:off x="313200" y="4014900"/>
            <a:ext cx="5388480" cy="3833699"/>
          </a:xfrm>
          <a:prstGeom prst="roundRect">
            <a:avLst>
              <a:gd name="adj" fmla="val 4689"/>
            </a:avLst>
          </a:prstGeom>
          <a:solidFill>
            <a:srgbClr val="EEF8E8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9" name="CustomShape 2"/>
          <p:cNvSpPr/>
          <p:nvPr/>
        </p:nvSpPr>
        <p:spPr bwMode="auto">
          <a:xfrm>
            <a:off x="451438" y="153000"/>
            <a:ext cx="5595121" cy="124504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r>
              <a:rPr lang="fr-FR" sz="3500" b="1" strike="noStrike" spc="-1">
                <a:solidFill>
                  <a:srgbClr val="ED7D31"/>
                </a:solidFill>
                <a:latin typeface="Calibri"/>
                <a:ea typeface="DejaVu Sans"/>
              </a:rPr>
              <a:t>...y el terminal de pago  </a:t>
            </a:r>
            <a:br>
              <a:rPr/>
            </a:br>
            <a:r>
              <a:rPr lang="fr-FR" sz="2000" b="1" strike="noStrike" spc="-1">
                <a:solidFill>
                  <a:srgbClr val="ED7D31"/>
                </a:solidFill>
                <a:latin typeface="Calibri"/>
                <a:ea typeface="DejaVu Sans"/>
              </a:rPr>
              <a:t>Facultativo</a:t>
            </a:r>
            <a:r>
              <a:rPr lang="fr-FR" sz="1800" b="0" strike="noStrike" spc="-1">
                <a:solidFill>
                  <a:srgbClr val="ED7D31"/>
                </a:solidFill>
                <a:latin typeface="Calibri"/>
                <a:ea typeface="DejaVu Sans"/>
              </a:rPr>
              <a:t>,</a:t>
            </a:r>
            <a:r>
              <a:rPr lang="fr-FR" sz="2000" b="0" strike="noStrike" spc="-1">
                <a:solidFill>
                  <a:srgbClr val="ED7D31"/>
                </a:solidFill>
                <a:latin typeface="Calibri"/>
                <a:ea typeface="DejaVu Sans"/>
              </a:rPr>
              <a:t> una vez que la billetera está creada </a:t>
            </a:r>
            <a:br>
              <a:rPr sz="2000"/>
            </a:br>
            <a:r>
              <a:rPr lang="fr-FR" sz="2000" b="0" strike="noStrike" spc="-1">
                <a:solidFill>
                  <a:srgbClr val="ED7D31"/>
                </a:solidFill>
                <a:latin typeface="Calibri"/>
                <a:ea typeface="DejaVu Sans"/>
              </a:rPr>
              <a:t>en </a:t>
            </a:r>
            <a:r>
              <a:rPr lang="fr-FR" sz="2000" b="1" u="sng" strike="noStrike" spc="-1">
                <a:solidFill>
                  <a:srgbClr val="ED7D31"/>
                </a:solidFill>
                <a:latin typeface="Calibri"/>
                <a:ea typeface="DejaVu Sans"/>
              </a:rPr>
              <a:t>CakeWallet</a:t>
            </a:r>
            <a:endParaRPr lang="en-US" sz="1800" b="1" u="sng" strike="noStrike" spc="-1">
              <a:latin typeface="Arial"/>
            </a:endParaRPr>
          </a:p>
        </p:txBody>
      </p:sp>
      <p:sp>
        <p:nvSpPr>
          <p:cNvPr id="40" name="CustomShape 3"/>
          <p:cNvSpPr/>
          <p:nvPr/>
        </p:nvSpPr>
        <p:spPr bwMode="auto">
          <a:xfrm>
            <a:off x="12205079" y="0"/>
            <a:ext cx="6077160" cy="1371492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1800" b="1" strike="noStrike" spc="-1">
                <a:solidFill>
                  <a:srgbClr val="FFFFFF"/>
                </a:solidFill>
                <a:latin typeface="Calibri"/>
                <a:ea typeface="DejaVu Sans"/>
              </a:rPr>
              <a:t>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" name="Line 4"/>
          <p:cNvSpPr/>
          <p:nvPr/>
        </p:nvSpPr>
        <p:spPr bwMode="auto">
          <a:xfrm>
            <a:off x="6085080" y="0"/>
            <a:ext cx="0" cy="1371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42" name="CustomShape 5"/>
          <p:cNvSpPr/>
          <p:nvPr/>
        </p:nvSpPr>
        <p:spPr bwMode="auto">
          <a:xfrm>
            <a:off x="6272640" y="219240"/>
            <a:ext cx="5683680" cy="16437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3800" b="1" strike="noStrike" spc="-1">
                <a:solidFill>
                  <a:srgbClr val="ED7D31"/>
                </a:solidFill>
                <a:latin typeface="Calibri"/>
                <a:ea typeface="DejaVu Sans"/>
              </a:rPr>
              <a:t>¡Enhorabuena!</a:t>
            </a:r>
            <a:br>
              <a:rPr/>
            </a:br>
            <a:r>
              <a:rPr lang="fr-FR" sz="3200" b="1" strike="noStrike" spc="-1">
                <a:solidFill>
                  <a:srgbClr val="ED7D31"/>
                </a:solidFill>
                <a:latin typeface="Calibri"/>
                <a:ea typeface="DejaVu Sans"/>
              </a:rPr>
              <a:t>Ahora está listo para dar la bienvenida a nuevos clientes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3" name="CustomShape 6"/>
          <p:cNvSpPr/>
          <p:nvPr/>
        </p:nvSpPr>
        <p:spPr bwMode="auto">
          <a:xfrm>
            <a:off x="13290120" y="4133880"/>
            <a:ext cx="4598280" cy="21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fr-FR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para  </a:t>
            </a:r>
            <a:br>
              <a:rPr/>
            </a:br>
            <a:r>
              <a:rPr lang="fr-FR" sz="3600" b="1" strike="noStrike" spc="-1">
                <a:solidFill>
                  <a:srgbClr val="FFFFFF"/>
                </a:solidFill>
                <a:latin typeface="Calibri"/>
                <a:ea typeface="DejaVu Sans"/>
              </a:rPr>
              <a:t>particulares y profesionales</a:t>
            </a:r>
            <a:endParaRPr lang="en-US" sz="3600" b="0" strike="noStrike" spc="-1">
              <a:latin typeface="Arial"/>
            </a:endParaRPr>
          </a:p>
          <a:p>
            <a:pPr algn="r">
              <a:lnSpc>
                <a:spcPct val="100000"/>
              </a:lnSpc>
              <a:defRPr/>
            </a:pPr>
            <a:endParaRPr lang="en-US" sz="3600" b="0" strike="noStrike" spc="-1">
              <a:latin typeface="Arial"/>
            </a:endParaRPr>
          </a:p>
        </p:txBody>
      </p:sp>
      <p:sp>
        <p:nvSpPr>
          <p:cNvPr id="44" name="CustomShape 7"/>
          <p:cNvSpPr/>
          <p:nvPr/>
        </p:nvSpPr>
        <p:spPr bwMode="auto">
          <a:xfrm>
            <a:off x="12353040" y="12790800"/>
            <a:ext cx="9936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P0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5" name="CustomShape 8"/>
          <p:cNvSpPr/>
          <p:nvPr/>
        </p:nvSpPr>
        <p:spPr bwMode="auto">
          <a:xfrm>
            <a:off x="6027840" y="13273200"/>
            <a:ext cx="7470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2000" b="0" i="1" strike="noStrike" spc="-1">
                <a:solidFill>
                  <a:srgbClr val="808080"/>
                </a:solidFill>
                <a:latin typeface="Calibri"/>
                <a:ea typeface="DejaVu Sans"/>
              </a:rPr>
              <a:t>p.5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6" name="Image 19"/>
          <p:cNvPicPr/>
          <p:nvPr/>
        </p:nvPicPr>
        <p:blipFill>
          <a:blip r:embed="rId3"/>
          <a:srcRect l="32381" t="14257" r="64464"/>
          <a:stretch/>
        </p:blipFill>
        <p:spPr bwMode="auto">
          <a:xfrm>
            <a:off x="5576039" y="3272400"/>
            <a:ext cx="495360" cy="9509040"/>
          </a:xfrm>
          <a:prstGeom prst="rect">
            <a:avLst/>
          </a:prstGeom>
          <a:ln w="0">
            <a:noFill/>
          </a:ln>
        </p:spPr>
      </p:pic>
      <p:sp>
        <p:nvSpPr>
          <p:cNvPr id="47" name="CustomShape 9"/>
          <p:cNvSpPr/>
          <p:nvPr/>
        </p:nvSpPr>
        <p:spPr bwMode="auto">
          <a:xfrm>
            <a:off x="6847920" y="2589120"/>
            <a:ext cx="4959000" cy="797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Añade un 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logotipo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       </a:t>
            </a:r>
            <a:br>
              <a:rPr/>
            </a:b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"Bitcoin aceptado aquí"        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8" name="CustomShape 10"/>
          <p:cNvSpPr/>
          <p:nvPr/>
        </p:nvSpPr>
        <p:spPr bwMode="auto">
          <a:xfrm>
            <a:off x="6416280" y="2585519"/>
            <a:ext cx="851760" cy="85176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4000" b="1" strike="noStrike" spc="-1">
                <a:solidFill>
                  <a:srgbClr val="FFFFFF"/>
                </a:solidFill>
                <a:latin typeface="Arial Black"/>
                <a:ea typeface="DejaVu Sans"/>
              </a:rPr>
              <a:t>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9" name="CustomShape 11"/>
          <p:cNvSpPr/>
          <p:nvPr/>
        </p:nvSpPr>
        <p:spPr bwMode="auto">
          <a:xfrm>
            <a:off x="-17280" y="13256280"/>
            <a:ext cx="7189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2000" b="0" i="1" strike="noStrike" spc="-1">
                <a:solidFill>
                  <a:srgbClr val="808080"/>
                </a:solidFill>
                <a:latin typeface="Calibri"/>
                <a:ea typeface="DejaVu Sans"/>
              </a:rPr>
              <a:t>p.4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50" name="Group 12"/>
          <p:cNvGrpSpPr/>
          <p:nvPr/>
        </p:nvGrpSpPr>
        <p:grpSpPr bwMode="auto">
          <a:xfrm>
            <a:off x="12211200" y="6269400"/>
            <a:ext cx="6082920" cy="4318920"/>
            <a:chOff x="12211200" y="6269400"/>
            <a:chExt cx="6082920" cy="4318920"/>
          </a:xfrm>
        </p:grpSpPr>
        <p:pic>
          <p:nvPicPr>
            <p:cNvPr id="51" name="Picture 10" descr="Bitcoinist - BitPay : A Crypto Wallet For JPMorgan? Yes, America's Biggest Bank Doesn't ..."/>
            <p:cNvPicPr/>
            <p:nvPr/>
          </p:nvPicPr>
          <p:blipFill>
            <a:blip r:embed="rId4"/>
            <a:stretch/>
          </p:blipFill>
          <p:spPr bwMode="auto">
            <a:xfrm>
              <a:off x="12211200" y="6269400"/>
              <a:ext cx="6082920" cy="4318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2" name="CustomShape 13"/>
            <p:cNvSpPr/>
            <p:nvPr/>
          </p:nvSpPr>
          <p:spPr bwMode="auto">
            <a:xfrm rot="21150600">
              <a:off x="14560560" y="7327800"/>
              <a:ext cx="983520" cy="927720"/>
            </a:xfrm>
            <a:prstGeom prst="ellipse">
              <a:avLst/>
            </a:prstGeom>
            <a:blipFill>
              <a:blip r:embed="rId5"/>
              <a:stretch/>
            </a:blipFill>
            <a:ln w="0">
              <a:noFill/>
            </a:ln>
            <a:effectLst>
              <a:softEdge rad="11268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53" name="CustomShape 14"/>
          <p:cNvSpPr/>
          <p:nvPr/>
        </p:nvSpPr>
        <p:spPr bwMode="auto">
          <a:xfrm>
            <a:off x="12850200" y="10910160"/>
            <a:ext cx="493344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fr-FR" sz="3600" b="1" strike="noStrike" spc="-1">
                <a:solidFill>
                  <a:srgbClr val="FFFFFF"/>
                </a:solidFill>
                <a:latin typeface="Calibri"/>
                <a:ea typeface="DejaVu Sans"/>
              </a:rPr>
              <a:t>Medios de intercambio ciudadanos y soberanos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54" name="Picture 6" descr="bitcoin logo png, bitcoin icône transparent png 19767929 PNG"/>
          <p:cNvPicPr/>
          <p:nvPr/>
        </p:nvPicPr>
        <p:blipFill>
          <a:blip r:embed="rId6">
            <a:biLevel thresh="50000"/>
          </a:blip>
          <a:srcRect l="30508" t="24839" r="10757" b="53915"/>
          <a:stretch/>
        </p:blipFill>
        <p:spPr bwMode="auto">
          <a:xfrm>
            <a:off x="15946920" y="3075120"/>
            <a:ext cx="1882800" cy="679680"/>
          </a:xfrm>
          <a:prstGeom prst="rect">
            <a:avLst/>
          </a:prstGeom>
          <a:ln w="0">
            <a:noFill/>
          </a:ln>
        </p:spPr>
      </p:pic>
      <p:sp>
        <p:nvSpPr>
          <p:cNvPr id="55" name="CustomShape 15"/>
          <p:cNvSpPr/>
          <p:nvPr/>
        </p:nvSpPr>
        <p:spPr bwMode="auto">
          <a:xfrm>
            <a:off x="16360200" y="12699000"/>
            <a:ext cx="132444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fr-FR" sz="3200" b="0" strike="noStrike" spc="-1">
                <a:solidFill>
                  <a:srgbClr val="FFFFFF"/>
                </a:solidFill>
                <a:latin typeface="Calibri"/>
                <a:ea typeface="DejaVu Sans"/>
              </a:rPr>
              <a:t>2025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6" name="CustomShape 16"/>
          <p:cNvSpPr/>
          <p:nvPr/>
        </p:nvSpPr>
        <p:spPr bwMode="auto">
          <a:xfrm rot="7420199">
            <a:off x="14225760" y="-3495960"/>
            <a:ext cx="5256720" cy="8922960"/>
          </a:xfrm>
          <a:prstGeom prst="moon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57" name="CustomShape 17"/>
          <p:cNvSpPr/>
          <p:nvPr/>
        </p:nvSpPr>
        <p:spPr bwMode="auto">
          <a:xfrm>
            <a:off x="12861720" y="3290040"/>
            <a:ext cx="2078640" cy="339840"/>
          </a:xfrm>
          <a:custGeom>
            <a:avLst/>
            <a:gdLst/>
            <a:ahLst/>
            <a:cxnLst/>
            <a:rect l="l" t="t" r="r" b="b"/>
            <a:pathLst>
              <a:path w="4609796" h="755554" extrusionOk="0">
                <a:moveTo>
                  <a:pt x="3348817" y="140880"/>
                </a:moveTo>
                <a:lnTo>
                  <a:pt x="3348817" y="295424"/>
                </a:lnTo>
                <a:lnTo>
                  <a:pt x="3529469" y="295424"/>
                </a:lnTo>
                <a:cubicBezTo>
                  <a:pt x="3575379" y="295424"/>
                  <a:pt x="3583576" y="289470"/>
                  <a:pt x="3600927" y="277373"/>
                </a:cubicBezTo>
                <a:cubicBezTo>
                  <a:pt x="3618091" y="265464"/>
                  <a:pt x="3626684" y="245661"/>
                  <a:pt x="3626684" y="217966"/>
                </a:cubicBezTo>
                <a:cubicBezTo>
                  <a:pt x="3626684" y="201502"/>
                  <a:pt x="3622480" y="187141"/>
                  <a:pt x="3613887" y="175044"/>
                </a:cubicBezTo>
                <a:cubicBezTo>
                  <a:pt x="3605293" y="162971"/>
                  <a:pt x="3593897" y="154191"/>
                  <a:pt x="3579559" y="148937"/>
                </a:cubicBezTo>
                <a:cubicBezTo>
                  <a:pt x="3565174" y="143519"/>
                  <a:pt x="3558963" y="140880"/>
                  <a:pt x="3523865" y="140880"/>
                </a:cubicBezTo>
                <a:close/>
                <a:moveTo>
                  <a:pt x="4236208" y="134062"/>
                </a:moveTo>
                <a:cubicBezTo>
                  <a:pt x="4169585" y="134062"/>
                  <a:pt x="4113679" y="157110"/>
                  <a:pt x="4068446" y="203511"/>
                </a:cubicBezTo>
                <a:cubicBezTo>
                  <a:pt x="4023049" y="249748"/>
                  <a:pt x="4000351" y="308665"/>
                  <a:pt x="4000351" y="379959"/>
                </a:cubicBezTo>
                <a:cubicBezTo>
                  <a:pt x="4000351" y="459590"/>
                  <a:pt x="4028865" y="522524"/>
                  <a:pt x="4085960" y="568738"/>
                </a:cubicBezTo>
                <a:cubicBezTo>
                  <a:pt x="4130376" y="604980"/>
                  <a:pt x="4181120" y="623008"/>
                  <a:pt x="4238520" y="623008"/>
                </a:cubicBezTo>
                <a:cubicBezTo>
                  <a:pt x="4303485" y="623008"/>
                  <a:pt x="4358737" y="599632"/>
                  <a:pt x="4404297" y="552718"/>
                </a:cubicBezTo>
                <a:cubicBezTo>
                  <a:pt x="4450067" y="505640"/>
                  <a:pt x="4472905" y="447891"/>
                  <a:pt x="4472905" y="379119"/>
                </a:cubicBezTo>
                <a:cubicBezTo>
                  <a:pt x="4472905" y="310534"/>
                  <a:pt x="4449880" y="252574"/>
                  <a:pt x="4403807" y="205169"/>
                </a:cubicBezTo>
                <a:cubicBezTo>
                  <a:pt x="4357919" y="157788"/>
                  <a:pt x="4301991" y="134062"/>
                  <a:pt x="4236208" y="134062"/>
                </a:cubicBezTo>
                <a:close/>
                <a:moveTo>
                  <a:pt x="1315696" y="134062"/>
                </a:moveTo>
                <a:cubicBezTo>
                  <a:pt x="1249073" y="134062"/>
                  <a:pt x="1193167" y="157110"/>
                  <a:pt x="1147934" y="203511"/>
                </a:cubicBezTo>
                <a:cubicBezTo>
                  <a:pt x="1102537" y="249748"/>
                  <a:pt x="1079839" y="308665"/>
                  <a:pt x="1079839" y="379959"/>
                </a:cubicBezTo>
                <a:cubicBezTo>
                  <a:pt x="1079839" y="459590"/>
                  <a:pt x="1108353" y="522524"/>
                  <a:pt x="1165448" y="568738"/>
                </a:cubicBezTo>
                <a:cubicBezTo>
                  <a:pt x="1209864" y="604980"/>
                  <a:pt x="1260608" y="623008"/>
                  <a:pt x="1318008" y="623008"/>
                </a:cubicBezTo>
                <a:cubicBezTo>
                  <a:pt x="1382973" y="623008"/>
                  <a:pt x="1438224" y="599632"/>
                  <a:pt x="1483785" y="552718"/>
                </a:cubicBezTo>
                <a:cubicBezTo>
                  <a:pt x="1529555" y="505640"/>
                  <a:pt x="1552393" y="447891"/>
                  <a:pt x="1552393" y="379119"/>
                </a:cubicBezTo>
                <a:cubicBezTo>
                  <a:pt x="1552393" y="310534"/>
                  <a:pt x="1529368" y="252574"/>
                  <a:pt x="1483295" y="205169"/>
                </a:cubicBezTo>
                <a:cubicBezTo>
                  <a:pt x="1437407" y="157788"/>
                  <a:pt x="1381479" y="134062"/>
                  <a:pt x="1315696" y="134062"/>
                </a:cubicBezTo>
                <a:close/>
                <a:moveTo>
                  <a:pt x="3205131" y="184"/>
                </a:moveTo>
                <a:lnTo>
                  <a:pt x="3469687" y="184"/>
                </a:lnTo>
                <a:cubicBezTo>
                  <a:pt x="3553265" y="184"/>
                  <a:pt x="3612673" y="7703"/>
                  <a:pt x="3648075" y="22602"/>
                </a:cubicBezTo>
                <a:cubicBezTo>
                  <a:pt x="3683453" y="37501"/>
                  <a:pt x="3712013" y="62207"/>
                  <a:pt x="3733567" y="96721"/>
                </a:cubicBezTo>
                <a:cubicBezTo>
                  <a:pt x="3755144" y="131236"/>
                  <a:pt x="3765816" y="172242"/>
                  <a:pt x="3765816" y="219390"/>
                </a:cubicBezTo>
                <a:cubicBezTo>
                  <a:pt x="3765816" y="269130"/>
                  <a:pt x="3754070" y="310510"/>
                  <a:pt x="3730228" y="343973"/>
                </a:cubicBezTo>
                <a:cubicBezTo>
                  <a:pt x="3706408" y="377250"/>
                  <a:pt x="3670492" y="402470"/>
                  <a:pt x="3622644" y="419657"/>
                </a:cubicBezTo>
                <a:lnTo>
                  <a:pt x="3801382" y="755390"/>
                </a:lnTo>
                <a:lnTo>
                  <a:pt x="3644221" y="755390"/>
                </a:lnTo>
                <a:lnTo>
                  <a:pt x="3474218" y="435607"/>
                </a:lnTo>
                <a:lnTo>
                  <a:pt x="3348817" y="435607"/>
                </a:lnTo>
                <a:lnTo>
                  <a:pt x="3348817" y="755390"/>
                </a:lnTo>
                <a:lnTo>
                  <a:pt x="3205131" y="755390"/>
                </a:lnTo>
                <a:close/>
                <a:moveTo>
                  <a:pt x="4237539" y="21"/>
                </a:moveTo>
                <a:cubicBezTo>
                  <a:pt x="4339378" y="21"/>
                  <a:pt x="4426832" y="36917"/>
                  <a:pt x="4499970" y="110500"/>
                </a:cubicBezTo>
                <a:cubicBezTo>
                  <a:pt x="4573226" y="184316"/>
                  <a:pt x="4609796" y="274104"/>
                  <a:pt x="4609796" y="379959"/>
                </a:cubicBezTo>
                <a:cubicBezTo>
                  <a:pt x="4609796" y="484974"/>
                  <a:pt x="4573740" y="573922"/>
                  <a:pt x="4501465" y="646547"/>
                </a:cubicBezTo>
                <a:cubicBezTo>
                  <a:pt x="4429190" y="719335"/>
                  <a:pt x="4341526" y="755554"/>
                  <a:pt x="4238520" y="755554"/>
                </a:cubicBezTo>
                <a:cubicBezTo>
                  <a:pt x="4130727" y="755554"/>
                  <a:pt x="4041054" y="718331"/>
                  <a:pt x="3969643" y="643558"/>
                </a:cubicBezTo>
                <a:cubicBezTo>
                  <a:pt x="3898162" y="568901"/>
                  <a:pt x="3862457" y="480280"/>
                  <a:pt x="3862457" y="377601"/>
                </a:cubicBezTo>
                <a:cubicBezTo>
                  <a:pt x="3862457" y="308852"/>
                  <a:pt x="3879130" y="245568"/>
                  <a:pt x="3912360" y="187818"/>
                </a:cubicBezTo>
                <a:cubicBezTo>
                  <a:pt x="3945567" y="130045"/>
                  <a:pt x="3991314" y="84322"/>
                  <a:pt x="4049601" y="50602"/>
                </a:cubicBezTo>
                <a:cubicBezTo>
                  <a:pt x="4107678" y="16905"/>
                  <a:pt x="4170425" y="21"/>
                  <a:pt x="4237539" y="21"/>
                </a:cubicBezTo>
                <a:close/>
                <a:moveTo>
                  <a:pt x="2561028" y="21"/>
                </a:moveTo>
                <a:lnTo>
                  <a:pt x="3050676" y="21"/>
                </a:lnTo>
                <a:lnTo>
                  <a:pt x="3050676" y="140717"/>
                </a:lnTo>
                <a:lnTo>
                  <a:pt x="2703850" y="140717"/>
                </a:lnTo>
                <a:lnTo>
                  <a:pt x="2703850" y="295285"/>
                </a:lnTo>
                <a:lnTo>
                  <a:pt x="3050676" y="295285"/>
                </a:lnTo>
                <a:lnTo>
                  <a:pt x="3050676" y="433529"/>
                </a:lnTo>
                <a:lnTo>
                  <a:pt x="2703850" y="433529"/>
                </a:lnTo>
                <a:lnTo>
                  <a:pt x="2703850" y="613994"/>
                </a:lnTo>
                <a:lnTo>
                  <a:pt x="3050676" y="613994"/>
                </a:lnTo>
                <a:lnTo>
                  <a:pt x="3050676" y="755251"/>
                </a:lnTo>
                <a:lnTo>
                  <a:pt x="2561028" y="755251"/>
                </a:lnTo>
                <a:close/>
                <a:moveTo>
                  <a:pt x="1802356" y="21"/>
                </a:moveTo>
                <a:lnTo>
                  <a:pt x="1939923" y="21"/>
                </a:lnTo>
                <a:lnTo>
                  <a:pt x="2263911" y="496953"/>
                </a:lnTo>
                <a:lnTo>
                  <a:pt x="2263911" y="21"/>
                </a:lnTo>
                <a:lnTo>
                  <a:pt x="2407597" y="21"/>
                </a:lnTo>
                <a:lnTo>
                  <a:pt x="2407597" y="755227"/>
                </a:lnTo>
                <a:lnTo>
                  <a:pt x="2269516" y="755227"/>
                </a:lnTo>
                <a:lnTo>
                  <a:pt x="1946042" y="259883"/>
                </a:lnTo>
                <a:lnTo>
                  <a:pt x="1946042" y="755227"/>
                </a:lnTo>
                <a:lnTo>
                  <a:pt x="1802356" y="755227"/>
                </a:lnTo>
                <a:close/>
                <a:moveTo>
                  <a:pt x="1317027" y="21"/>
                </a:moveTo>
                <a:cubicBezTo>
                  <a:pt x="1418866" y="21"/>
                  <a:pt x="1506320" y="36917"/>
                  <a:pt x="1579458" y="110500"/>
                </a:cubicBezTo>
                <a:cubicBezTo>
                  <a:pt x="1652714" y="184316"/>
                  <a:pt x="1689284" y="274104"/>
                  <a:pt x="1689284" y="379959"/>
                </a:cubicBezTo>
                <a:cubicBezTo>
                  <a:pt x="1689284" y="484974"/>
                  <a:pt x="1653228" y="573922"/>
                  <a:pt x="1580953" y="646547"/>
                </a:cubicBezTo>
                <a:cubicBezTo>
                  <a:pt x="1508678" y="719335"/>
                  <a:pt x="1421014" y="755554"/>
                  <a:pt x="1318008" y="755554"/>
                </a:cubicBezTo>
                <a:cubicBezTo>
                  <a:pt x="1210215" y="755554"/>
                  <a:pt x="1120542" y="718331"/>
                  <a:pt x="1049131" y="643558"/>
                </a:cubicBezTo>
                <a:cubicBezTo>
                  <a:pt x="977650" y="568901"/>
                  <a:pt x="941945" y="480280"/>
                  <a:pt x="941945" y="377601"/>
                </a:cubicBezTo>
                <a:cubicBezTo>
                  <a:pt x="941945" y="308852"/>
                  <a:pt x="958618" y="245568"/>
                  <a:pt x="991848" y="187818"/>
                </a:cubicBezTo>
                <a:cubicBezTo>
                  <a:pt x="1025055" y="130045"/>
                  <a:pt x="1070802" y="84322"/>
                  <a:pt x="1129089" y="50602"/>
                </a:cubicBezTo>
                <a:cubicBezTo>
                  <a:pt x="1187166" y="16905"/>
                  <a:pt x="1249913" y="21"/>
                  <a:pt x="1317027" y="21"/>
                </a:cubicBezTo>
                <a:close/>
                <a:moveTo>
                  <a:pt x="130375" y="0"/>
                </a:moveTo>
                <a:lnTo>
                  <a:pt x="271072" y="0"/>
                </a:lnTo>
                <a:lnTo>
                  <a:pt x="445582" y="526753"/>
                </a:lnTo>
                <a:lnTo>
                  <a:pt x="622755" y="0"/>
                </a:lnTo>
                <a:lnTo>
                  <a:pt x="761350" y="0"/>
                </a:lnTo>
                <a:lnTo>
                  <a:pt x="888596" y="755230"/>
                </a:lnTo>
                <a:lnTo>
                  <a:pt x="749978" y="755230"/>
                </a:lnTo>
                <a:lnTo>
                  <a:pt x="668852" y="278263"/>
                </a:lnTo>
                <a:lnTo>
                  <a:pt x="508166" y="755230"/>
                </a:lnTo>
                <a:lnTo>
                  <a:pt x="381457" y="755230"/>
                </a:lnTo>
                <a:lnTo>
                  <a:pt x="222896" y="278263"/>
                </a:lnTo>
                <a:lnTo>
                  <a:pt x="140183" y="755230"/>
                </a:lnTo>
                <a:lnTo>
                  <a:pt x="0" y="755230"/>
                </a:lnTo>
                <a:close/>
              </a:path>
            </a:pathLst>
          </a:custGeom>
          <a:solidFill>
            <a:schemeClr val="bg1"/>
          </a:solidFill>
          <a:ln w="1638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58" name="CustomShape 18"/>
          <p:cNvSpPr/>
          <p:nvPr/>
        </p:nvSpPr>
        <p:spPr bwMode="auto">
          <a:xfrm rot="18553200">
            <a:off x="12081600" y="10249200"/>
            <a:ext cx="2871720" cy="5507280"/>
          </a:xfrm>
          <a:prstGeom prst="moon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59" name="CustomShape 19"/>
          <p:cNvSpPr/>
          <p:nvPr/>
        </p:nvSpPr>
        <p:spPr bwMode="auto">
          <a:xfrm>
            <a:off x="15132240" y="3026519"/>
            <a:ext cx="587879" cy="82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4800" b="1" strike="noStrike" spc="-1">
                <a:solidFill>
                  <a:srgbClr val="FFFFFF"/>
                </a:solidFill>
                <a:latin typeface="Calibri"/>
                <a:ea typeface="DejaVu Sans"/>
              </a:rPr>
              <a:t>&amp;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60" name="CustomShape 20"/>
          <p:cNvSpPr/>
          <p:nvPr/>
        </p:nvSpPr>
        <p:spPr bwMode="auto">
          <a:xfrm>
            <a:off x="18333720" y="-1664640"/>
            <a:ext cx="2750760" cy="1539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61" name="CustomShape 21"/>
          <p:cNvSpPr/>
          <p:nvPr/>
        </p:nvSpPr>
        <p:spPr bwMode="auto">
          <a:xfrm>
            <a:off x="11470320" y="-2334600"/>
            <a:ext cx="8237880" cy="2287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62" name="CustomShape 22"/>
          <p:cNvSpPr/>
          <p:nvPr/>
        </p:nvSpPr>
        <p:spPr bwMode="auto">
          <a:xfrm>
            <a:off x="10473480" y="13735440"/>
            <a:ext cx="8237880" cy="2287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/>
          </a:p>
        </p:txBody>
      </p:sp>
      <p:pic>
        <p:nvPicPr>
          <p:cNvPr id="63" name="Image 51"/>
          <p:cNvPicPr/>
          <p:nvPr/>
        </p:nvPicPr>
        <p:blipFill>
          <a:blip r:embed="rId7"/>
          <a:stretch/>
        </p:blipFill>
        <p:spPr bwMode="auto">
          <a:xfrm>
            <a:off x="10132064" y="11268000"/>
            <a:ext cx="608400" cy="608400"/>
          </a:xfrm>
          <a:prstGeom prst="rect">
            <a:avLst/>
          </a:prstGeom>
          <a:ln w="0">
            <a:noFill/>
          </a:ln>
        </p:spPr>
      </p:pic>
      <p:sp>
        <p:nvSpPr>
          <p:cNvPr id="64" name="CustomShape 23"/>
          <p:cNvSpPr/>
          <p:nvPr/>
        </p:nvSpPr>
        <p:spPr bwMode="auto">
          <a:xfrm>
            <a:off x="13382640" y="12631680"/>
            <a:ext cx="310680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fr-FR" sz="2400" b="0" i="1" strike="noStrike" spc="-1">
                <a:solidFill>
                  <a:srgbClr val="F2F2F2"/>
                </a:solidFill>
                <a:latin typeface="Calibri"/>
                <a:ea typeface="DejaVu Sans"/>
              </a:rPr>
              <a:t>Este folleto puede salvar su negocio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5" name="CustomShape 24"/>
          <p:cNvSpPr/>
          <p:nvPr/>
        </p:nvSpPr>
        <p:spPr bwMode="auto">
          <a:xfrm>
            <a:off x="7025400" y="12972960"/>
            <a:ext cx="429696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No un consejo de inversión,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solo un medio de intercambio resiliente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6" name="CustomShape 25"/>
          <p:cNvSpPr/>
          <p:nvPr/>
        </p:nvSpPr>
        <p:spPr bwMode="auto">
          <a:xfrm>
            <a:off x="6705000" y="3443400"/>
            <a:ext cx="53409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 En su escaparate/caja. Ver : </a:t>
            </a:r>
            <a:r>
              <a:rPr lang="en-US" sz="2000" b="0" u="sng" strike="noStrike" spc="-1">
                <a:solidFill>
                  <a:srgbClr val="0563C1"/>
                </a:solidFill>
                <a:latin typeface="Arial"/>
                <a:ea typeface="DejaVu Sans"/>
                <a:hlinkClick r:id="rId8" tooltip="https://github.com/Unbanked0/Sortie_De_Banque/tree/main/Logos"/>
              </a:rPr>
              <a:t>vu.fr/rfxnL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67" name="CustomShape 26"/>
          <p:cNvSpPr/>
          <p:nvPr/>
        </p:nvSpPr>
        <p:spPr bwMode="auto">
          <a:xfrm>
            <a:off x="6328440" y="1947240"/>
            <a:ext cx="333828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2400" b="1" strike="noStrike" spc="-1">
                <a:solidFill>
                  <a:srgbClr val="548235"/>
                </a:solidFill>
                <a:latin typeface="Calibri"/>
                <a:ea typeface="DejaVu Sans"/>
              </a:rPr>
              <a:t> ¡Anúncialo!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8" name="CustomShape 27"/>
          <p:cNvSpPr/>
          <p:nvPr/>
        </p:nvSpPr>
        <p:spPr bwMode="auto">
          <a:xfrm>
            <a:off x="6863039" y="6131160"/>
            <a:ext cx="4959000" cy="11548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2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  Agréguese en el </a:t>
            </a:r>
            <a:r>
              <a:rPr lang="fr-FR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mapa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fr-FR" sz="2300" b="0" u="sng" strike="noStrike" spc="-1">
                <a:solidFill>
                  <a:srgbClr val="000000"/>
                </a:solidFill>
                <a:latin typeface="Calibri"/>
                <a:ea typeface="DejaVu Sans"/>
              </a:rPr>
              <a:t>Bank-exit.org/map</a:t>
            </a:r>
            <a:r>
              <a:rPr lang="fr-FR" sz="23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 lang="en-US" sz="23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fr-FR" sz="800" b="0" u="sng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69" name="CustomShape 28"/>
          <p:cNvSpPr/>
          <p:nvPr/>
        </p:nvSpPr>
        <p:spPr bwMode="auto">
          <a:xfrm>
            <a:off x="6397560" y="7362000"/>
            <a:ext cx="58672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Preguntalo por email : </a:t>
            </a:r>
            <a:r>
              <a:rPr lang="en-US" sz="1800" b="0" u="sng" strike="noStrike" spc="-1">
                <a:solidFill>
                  <a:srgbClr val="000000"/>
                </a:solidFill>
                <a:latin typeface="Arial"/>
                <a:ea typeface="DejaVu Sans"/>
              </a:rPr>
              <a:t>sortiedebanque@tutamail.com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" name="CustomShape 29"/>
          <p:cNvSpPr/>
          <p:nvPr/>
        </p:nvSpPr>
        <p:spPr bwMode="auto">
          <a:xfrm>
            <a:off x="6943320" y="7914240"/>
            <a:ext cx="4826160" cy="1205640"/>
          </a:xfrm>
          <a:prstGeom prst="roundRect">
            <a:avLst>
              <a:gd name="adj" fmla="val 38449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  <a:defRPr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    </a:t>
            </a: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Notifica a los colectivos</a:t>
            </a:r>
            <a: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lang="fr-FR" sz="2200" b="1" strike="noStrike" spc="-1">
                <a:solidFill>
                  <a:srgbClr val="181717"/>
                </a:solidFill>
                <a:latin typeface="Calibri"/>
                <a:ea typeface="DejaVu Sans"/>
              </a:rPr>
              <a:t>@SortieDeBanque</a:t>
            </a:r>
            <a:r>
              <a:rPr lang="fr-FR" sz="2200" b="0" strike="noStrike" spc="-1">
                <a:solidFill>
                  <a:srgbClr val="0563C1"/>
                </a:solidFill>
                <a:latin typeface="Calibri"/>
                <a:ea typeface="DejaVu Sans"/>
              </a:rPr>
              <a:t> </a:t>
            </a:r>
            <a: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  <a:t> &amp; </a:t>
            </a:r>
            <a:r>
              <a:rPr lang="fr-FR" sz="2200" b="1" strike="noStrike" spc="-1">
                <a:solidFill>
                  <a:srgbClr val="181717"/>
                </a:solidFill>
                <a:latin typeface="Calibri"/>
                <a:ea typeface="DejaVu Sans"/>
              </a:rPr>
              <a:t>@DecouvreBitcoin</a:t>
            </a:r>
            <a: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  <a:t> !  Ayuda y soporte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1" name="CustomShape 30"/>
          <p:cNvSpPr/>
          <p:nvPr/>
        </p:nvSpPr>
        <p:spPr bwMode="auto">
          <a:xfrm>
            <a:off x="6396840" y="6229440"/>
            <a:ext cx="851760" cy="85176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4000" b="1" strike="noStrike" spc="-1">
                <a:solidFill>
                  <a:srgbClr val="FFFFFF"/>
                </a:solidFill>
                <a:latin typeface="Arial Black"/>
                <a:ea typeface="DejaVu Sans"/>
              </a:rPr>
              <a:t>3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2" name="CustomShape 31"/>
          <p:cNvSpPr/>
          <p:nvPr/>
        </p:nvSpPr>
        <p:spPr bwMode="auto">
          <a:xfrm>
            <a:off x="6863039" y="4058640"/>
            <a:ext cx="4936320" cy="1281600"/>
          </a:xfrm>
          <a:prstGeom prst="roundRect">
            <a:avLst>
              <a:gd name="adj" fmla="val 36633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 Proporcione 1 vez/mes para 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su </a:t>
            </a:r>
            <a:r>
              <a:rPr lang="fr-FR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contable</a:t>
            </a: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la lista de transacciones en Bitcoin / Monero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3" name="CustomShape 32"/>
          <p:cNvSpPr/>
          <p:nvPr/>
        </p:nvSpPr>
        <p:spPr bwMode="auto">
          <a:xfrm>
            <a:off x="6396480" y="7960680"/>
            <a:ext cx="851760" cy="85176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4000" b="1" strike="noStrike" spc="-1">
                <a:solidFill>
                  <a:srgbClr val="FFFFFF"/>
                </a:solidFill>
                <a:latin typeface="Arial Black"/>
                <a:ea typeface="DejaVu Sans"/>
              </a:rPr>
              <a:t>4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4" name="CustomShape 33"/>
          <p:cNvSpPr/>
          <p:nvPr/>
        </p:nvSpPr>
        <p:spPr bwMode="auto">
          <a:xfrm>
            <a:off x="6383880" y="4109760"/>
            <a:ext cx="851760" cy="85176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4000" b="1" strike="noStrike" spc="-1">
                <a:solidFill>
                  <a:srgbClr val="FFFFFF"/>
                </a:solidFill>
                <a:latin typeface="Arial Black"/>
                <a:ea typeface="DejaVu Sans"/>
              </a:rPr>
              <a:t>2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5" name="CustomShape 34"/>
          <p:cNvSpPr/>
          <p:nvPr/>
        </p:nvSpPr>
        <p:spPr bwMode="auto">
          <a:xfrm>
            <a:off x="6738480" y="5345640"/>
            <a:ext cx="6000840" cy="63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Tesorería de criptomonedas: cuenta 522 ('tokens')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Archivo contable gratuito: </a:t>
            </a:r>
            <a:r>
              <a:rPr lang="it-IT" sz="1800" b="0" strike="noStrike" spc="-1">
                <a:solidFill>
                  <a:srgbClr val="000000"/>
                </a:solidFill>
                <a:latin typeface="Arial"/>
                <a:ea typeface="DejaVu Sans"/>
                <a:hlinkClick r:id="rId9"/>
              </a:rPr>
              <a:t>bank-exit.org/compta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6" name="CustomShape 35"/>
          <p:cNvSpPr/>
          <p:nvPr/>
        </p:nvSpPr>
        <p:spPr bwMode="auto">
          <a:xfrm>
            <a:off x="6478200" y="12354480"/>
            <a:ext cx="5391720" cy="67565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Colectivo ciudadano voluntario y no partidista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fr-FR" sz="2000" b="1" strike="noStrike" spc="-1">
                <a:solidFill>
                  <a:srgbClr val="000000"/>
                </a:solidFill>
                <a:latin typeface="Calibri"/>
                <a:ea typeface="DejaVu Sans"/>
              </a:rPr>
              <a:t>SalidaDelBanco – 01/2025 – </a:t>
            </a:r>
            <a:r>
              <a:rPr lang="fr-FR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V4.7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7" name="CustomShape 36"/>
          <p:cNvSpPr/>
          <p:nvPr/>
        </p:nvSpPr>
        <p:spPr bwMode="auto">
          <a:xfrm>
            <a:off x="7919864" y="10233720"/>
            <a:ext cx="2310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Otros contactos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80" name="Line 38"/>
          <p:cNvSpPr/>
          <p:nvPr/>
        </p:nvSpPr>
        <p:spPr bwMode="auto">
          <a:xfrm>
            <a:off x="12182400" y="0"/>
            <a:ext cx="0" cy="1371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/>
          </a:p>
        </p:txBody>
      </p:sp>
      <p:pic>
        <p:nvPicPr>
          <p:cNvPr id="81" name="Image 104"/>
          <p:cNvPicPr/>
          <p:nvPr/>
        </p:nvPicPr>
        <p:blipFill>
          <a:blip r:embed="rId10"/>
          <a:stretch/>
        </p:blipFill>
        <p:spPr bwMode="auto">
          <a:xfrm>
            <a:off x="10801440" y="2854440"/>
            <a:ext cx="1171440" cy="452880"/>
          </a:xfrm>
          <a:prstGeom prst="rect">
            <a:avLst/>
          </a:prstGeom>
          <a:ln w="0">
            <a:noFill/>
          </a:ln>
        </p:spPr>
      </p:pic>
      <p:sp>
        <p:nvSpPr>
          <p:cNvPr id="82" name="CustomShape 39"/>
          <p:cNvSpPr/>
          <p:nvPr/>
        </p:nvSpPr>
        <p:spPr bwMode="auto">
          <a:xfrm>
            <a:off x="587160" y="10304640"/>
            <a:ext cx="142020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Taller video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83" name="Image 112"/>
          <p:cNvPicPr/>
          <p:nvPr/>
        </p:nvPicPr>
        <p:blipFill>
          <a:blip r:embed="rId11"/>
          <a:stretch/>
        </p:blipFill>
        <p:spPr bwMode="auto">
          <a:xfrm>
            <a:off x="741240" y="10657079"/>
            <a:ext cx="890640" cy="890640"/>
          </a:xfrm>
          <a:prstGeom prst="rect">
            <a:avLst/>
          </a:prstGeom>
          <a:ln w="0">
            <a:noFill/>
          </a:ln>
        </p:spPr>
      </p:pic>
      <p:pic>
        <p:nvPicPr>
          <p:cNvPr id="84" name="Image 114"/>
          <p:cNvPicPr/>
          <p:nvPr/>
        </p:nvPicPr>
        <p:blipFill>
          <a:blip r:embed="rId12"/>
          <a:stretch/>
        </p:blipFill>
        <p:spPr bwMode="auto">
          <a:xfrm>
            <a:off x="8415584" y="10706400"/>
            <a:ext cx="1281240" cy="1281240"/>
          </a:xfrm>
          <a:prstGeom prst="rect">
            <a:avLst/>
          </a:prstGeom>
          <a:ln w="0">
            <a:noFill/>
          </a:ln>
        </p:spPr>
      </p:pic>
      <p:grpSp>
        <p:nvGrpSpPr>
          <p:cNvPr id="85" name="Group 40"/>
          <p:cNvGrpSpPr/>
          <p:nvPr/>
        </p:nvGrpSpPr>
        <p:grpSpPr bwMode="auto">
          <a:xfrm>
            <a:off x="12183840" y="4240800"/>
            <a:ext cx="1878480" cy="1604880"/>
            <a:chOff x="12183840" y="4240800"/>
            <a:chExt cx="1878480" cy="1604880"/>
          </a:xfrm>
        </p:grpSpPr>
        <p:pic>
          <p:nvPicPr>
            <p:cNvPr id="86" name="Picture 16"/>
            <p:cNvPicPr/>
            <p:nvPr/>
          </p:nvPicPr>
          <p:blipFill>
            <a:blip r:embed="rId13"/>
            <a:srcRect r="26527"/>
            <a:stretch/>
          </p:blipFill>
          <p:spPr bwMode="auto">
            <a:xfrm flipH="1">
              <a:off x="12183840" y="4240800"/>
              <a:ext cx="873720" cy="1140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7" name="Picture 18" descr="Brunette, caissier, vendeur. Beau, client, brunette, assister à ..."/>
            <p:cNvPicPr/>
            <p:nvPr/>
          </p:nvPicPr>
          <p:blipFill>
            <a:blip r:embed="rId14"/>
            <a:stretch/>
          </p:blipFill>
          <p:spPr bwMode="auto">
            <a:xfrm flipH="1">
              <a:off x="12637079" y="4416120"/>
              <a:ext cx="1425240" cy="1429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88" name="Image 121"/>
          <p:cNvPicPr/>
          <p:nvPr/>
        </p:nvPicPr>
        <p:blipFill>
          <a:blip r:embed="rId15"/>
          <a:stretch/>
        </p:blipFill>
        <p:spPr bwMode="auto">
          <a:xfrm>
            <a:off x="11339640" y="6243480"/>
            <a:ext cx="451800" cy="655560"/>
          </a:xfrm>
          <a:prstGeom prst="rect">
            <a:avLst/>
          </a:prstGeom>
          <a:ln w="0">
            <a:noFill/>
          </a:ln>
        </p:spPr>
      </p:pic>
      <p:pic>
        <p:nvPicPr>
          <p:cNvPr id="89" name="Image 130"/>
          <p:cNvPicPr/>
          <p:nvPr/>
        </p:nvPicPr>
        <p:blipFill>
          <a:blip r:embed="rId16"/>
          <a:stretch/>
        </p:blipFill>
        <p:spPr bwMode="auto">
          <a:xfrm>
            <a:off x="10895400" y="2100960"/>
            <a:ext cx="789480" cy="761040"/>
          </a:xfrm>
          <a:prstGeom prst="rect">
            <a:avLst/>
          </a:prstGeom>
          <a:ln w="0">
            <a:noFill/>
          </a:ln>
        </p:spPr>
      </p:pic>
      <p:pic>
        <p:nvPicPr>
          <p:cNvPr id="90" name="Image 128"/>
          <p:cNvPicPr/>
          <p:nvPr/>
        </p:nvPicPr>
        <p:blipFill>
          <a:blip r:embed="rId17"/>
          <a:srcRect r="48579"/>
          <a:stretch/>
        </p:blipFill>
        <p:spPr bwMode="auto">
          <a:xfrm>
            <a:off x="11503800" y="1712160"/>
            <a:ext cx="616680" cy="1126080"/>
          </a:xfrm>
          <a:prstGeom prst="rect">
            <a:avLst/>
          </a:prstGeom>
          <a:ln w="0">
            <a:noFill/>
          </a:ln>
        </p:spPr>
      </p:pic>
      <p:sp>
        <p:nvSpPr>
          <p:cNvPr id="92" name="CustomShape 42"/>
          <p:cNvSpPr/>
          <p:nvPr/>
        </p:nvSpPr>
        <p:spPr bwMode="auto">
          <a:xfrm>
            <a:off x="1812600" y="10436760"/>
            <a:ext cx="4052880" cy="10047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Software oficial </a:t>
            </a: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DejaVu Sans"/>
              </a:rPr>
              <a:t>GUI de Monero </a:t>
            </a:r>
            <a:br>
              <a:rPr sz="2000"/>
            </a:b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modo "comerciante" &amp; </a:t>
            </a: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DejaVu Sans"/>
              </a:rPr>
              <a:t>nudo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: </a:t>
            </a:r>
            <a:r>
              <a:rPr lang="en-US" sz="2000" b="0" u="sng" strike="noStrike" spc="-1">
                <a:solidFill>
                  <a:srgbClr val="0563C1"/>
                </a:solidFill>
                <a:latin typeface="Calibri"/>
                <a:ea typeface="DejaVu Sans"/>
                <a:hlinkClick r:id="rId18" tooltip="https://www.getmonero.org/downloads/"/>
              </a:rPr>
              <a:t>getmonero.org/downloads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3" name="Picture 2" descr="Logo, logos, monero icon - Free download on Iconfinder"/>
          <p:cNvPicPr/>
          <p:nvPr/>
        </p:nvPicPr>
        <p:blipFill>
          <a:blip r:embed="rId19"/>
          <a:stretch/>
        </p:blipFill>
        <p:spPr bwMode="auto">
          <a:xfrm>
            <a:off x="2782080" y="9896040"/>
            <a:ext cx="533880" cy="515520"/>
          </a:xfrm>
          <a:prstGeom prst="rect">
            <a:avLst/>
          </a:prstGeom>
          <a:ln w="0">
            <a:noFill/>
          </a:ln>
        </p:spPr>
      </p:pic>
      <p:sp>
        <p:nvSpPr>
          <p:cNvPr id="94" name="CustomShape 43"/>
          <p:cNvSpPr/>
          <p:nvPr/>
        </p:nvSpPr>
        <p:spPr bwMode="auto">
          <a:xfrm>
            <a:off x="468720" y="9773640"/>
            <a:ext cx="2274120" cy="60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3400" b="1" strike="noStrike" spc="-1">
                <a:solidFill>
                  <a:srgbClr val="ED7D31"/>
                </a:solidFill>
                <a:latin typeface="Calibri"/>
                <a:ea typeface="DejaVu Sans"/>
              </a:rPr>
              <a:t>Avanzado :</a:t>
            </a:r>
            <a:endParaRPr lang="en-US" sz="3400" b="0" strike="noStrike" spc="-1">
              <a:latin typeface="Arial"/>
            </a:endParaRPr>
          </a:p>
        </p:txBody>
      </p:sp>
      <p:pic>
        <p:nvPicPr>
          <p:cNvPr id="95" name="Image 53"/>
          <p:cNvPicPr/>
          <p:nvPr/>
        </p:nvPicPr>
        <p:blipFill>
          <a:blip r:embed="rId20"/>
          <a:stretch/>
        </p:blipFill>
        <p:spPr bwMode="auto">
          <a:xfrm>
            <a:off x="701640" y="1545752"/>
            <a:ext cx="940680" cy="1279800"/>
          </a:xfrm>
          <a:prstGeom prst="rect">
            <a:avLst/>
          </a:prstGeom>
          <a:ln w="0">
            <a:noFill/>
          </a:ln>
        </p:spPr>
      </p:pic>
      <p:pic>
        <p:nvPicPr>
          <p:cNvPr id="96" name="Image 2"/>
          <p:cNvPicPr/>
          <p:nvPr/>
        </p:nvPicPr>
        <p:blipFill>
          <a:blip r:embed="rId21"/>
          <a:stretch/>
        </p:blipFill>
        <p:spPr bwMode="auto">
          <a:xfrm>
            <a:off x="4507560" y="11757240"/>
            <a:ext cx="439200" cy="439200"/>
          </a:xfrm>
          <a:prstGeom prst="rect">
            <a:avLst/>
          </a:prstGeom>
          <a:ln w="0">
            <a:noFill/>
          </a:ln>
        </p:spPr>
      </p:pic>
      <p:grpSp>
        <p:nvGrpSpPr>
          <p:cNvPr id="97" name="Group 44"/>
          <p:cNvGrpSpPr/>
          <p:nvPr/>
        </p:nvGrpSpPr>
        <p:grpSpPr bwMode="auto">
          <a:xfrm>
            <a:off x="3837240" y="11724120"/>
            <a:ext cx="525240" cy="506880"/>
            <a:chOff x="3837240" y="11724120"/>
            <a:chExt cx="525240" cy="506880"/>
          </a:xfrm>
        </p:grpSpPr>
        <p:sp>
          <p:nvSpPr>
            <p:cNvPr id="98" name="CustomShape 45"/>
            <p:cNvSpPr/>
            <p:nvPr/>
          </p:nvSpPr>
          <p:spPr bwMode="auto">
            <a:xfrm>
              <a:off x="3877200" y="11763720"/>
              <a:ext cx="444960" cy="43488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pic>
          <p:nvPicPr>
            <p:cNvPr id="99" name="Picture 2" descr="Logo, logos, monero icon - Free download on Iconfinder"/>
            <p:cNvPicPr/>
            <p:nvPr/>
          </p:nvPicPr>
          <p:blipFill>
            <a:blip r:embed="rId19"/>
            <a:stretch/>
          </p:blipFill>
          <p:spPr bwMode="auto">
            <a:xfrm>
              <a:off x="3837240" y="11724120"/>
              <a:ext cx="525240" cy="506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0" name="CustomShape 46"/>
          <p:cNvSpPr/>
          <p:nvPr/>
        </p:nvSpPr>
        <p:spPr bwMode="auto">
          <a:xfrm>
            <a:off x="1906200" y="1385392"/>
            <a:ext cx="325800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r>
              <a:rPr lang="fr-FR" sz="3200" b="1" strike="noStrike" spc="-1">
                <a:solidFill>
                  <a:srgbClr val="385623"/>
                </a:solidFill>
                <a:latin typeface="Calibri"/>
                <a:ea typeface="DejaVu Sans"/>
              </a:rPr>
              <a:t>&gt; </a:t>
            </a:r>
            <a:r>
              <a:rPr lang="en-US" sz="3200" b="1" u="sng" strike="noStrike" spc="-1">
                <a:solidFill>
                  <a:srgbClr val="0563C1"/>
                </a:solidFill>
                <a:latin typeface="Calibri"/>
                <a:ea typeface="DejaVu Sans"/>
                <a:hlinkClick r:id="rId22" tooltip="https://bitrequest.io/"/>
              </a:rPr>
              <a:t>Bitrequest.io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01" name="CustomShape 47"/>
          <p:cNvSpPr/>
          <p:nvPr/>
        </p:nvSpPr>
        <p:spPr bwMode="auto">
          <a:xfrm>
            <a:off x="448560" y="11615400"/>
            <a:ext cx="3208680" cy="60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3400" b="1" strike="noStrike" spc="-1">
                <a:solidFill>
                  <a:srgbClr val="ED7D31"/>
                </a:solidFill>
                <a:latin typeface="Calibri"/>
                <a:ea typeface="DejaVu Sans"/>
              </a:rPr>
              <a:t>Muy avanzado : </a:t>
            </a:r>
            <a:endParaRPr lang="en-US" sz="3400" b="0" strike="noStrike" spc="-1">
              <a:latin typeface="Arial"/>
            </a:endParaRPr>
          </a:p>
        </p:txBody>
      </p:sp>
      <p:sp>
        <p:nvSpPr>
          <p:cNvPr id="102" name="CustomShape 48"/>
          <p:cNvSpPr/>
          <p:nvPr/>
        </p:nvSpPr>
        <p:spPr bwMode="auto">
          <a:xfrm>
            <a:off x="523800" y="12103200"/>
            <a:ext cx="326448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¡Para su tienda y sitio web!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3" name="CustomShape 49"/>
          <p:cNvSpPr/>
          <p:nvPr/>
        </p:nvSpPr>
        <p:spPr bwMode="auto">
          <a:xfrm>
            <a:off x="1558080" y="12357360"/>
            <a:ext cx="4052519" cy="10047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DejaVu Sans"/>
              </a:rPr>
              <a:t>BTCPayServer 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 ordenador dedicado (nudo), 100% soberano </a:t>
            </a:r>
            <a:r>
              <a:rPr lang="en-US" sz="2000" b="0" u="sng" strike="noStrike" spc="-1">
                <a:solidFill>
                  <a:srgbClr val="0563C1"/>
                </a:solidFill>
                <a:latin typeface="Calibri"/>
                <a:ea typeface="DejaVu Sans"/>
                <a:hlinkClick r:id="rId23" tooltip="https://docs.btcpayserver.org/"/>
              </a:rPr>
              <a:t>BTCpayserver.org/ </a:t>
            </a:r>
            <a:r>
              <a:rPr lang="en-US" sz="2000" b="0" u="sng" strike="noStrike" spc="-1">
                <a:solidFill>
                  <a:srgbClr val="0563C1"/>
                </a:solidFill>
                <a:latin typeface="Calibri"/>
                <a:ea typeface="DejaVu Sans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en Linux</a:t>
            </a:r>
            <a:endParaRPr sz="2000" b="0" strike="noStrike" spc="-1">
              <a:latin typeface="Arial"/>
            </a:endParaRPr>
          </a:p>
        </p:txBody>
      </p:sp>
      <p:grpSp>
        <p:nvGrpSpPr>
          <p:cNvPr id="104" name="Group 50"/>
          <p:cNvGrpSpPr/>
          <p:nvPr/>
        </p:nvGrpSpPr>
        <p:grpSpPr bwMode="auto">
          <a:xfrm>
            <a:off x="459720" y="7917840"/>
            <a:ext cx="5230440" cy="1797120"/>
            <a:chOff x="459720" y="7917840"/>
            <a:chExt cx="5230440" cy="1797120"/>
          </a:xfrm>
        </p:grpSpPr>
        <p:sp>
          <p:nvSpPr>
            <p:cNvPr id="105" name="CustomShape 51"/>
            <p:cNvSpPr/>
            <p:nvPr/>
          </p:nvSpPr>
          <p:spPr bwMode="auto">
            <a:xfrm>
              <a:off x="459720" y="7917840"/>
              <a:ext cx="429084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defRPr/>
              </a:pPr>
              <a:r>
                <a:rPr lang="fr-FR" sz="3200" b="1" strike="noStrike" spc="-1">
                  <a:solidFill>
                    <a:srgbClr val="ED7D31"/>
                  </a:solidFill>
                  <a:latin typeface="Calibri"/>
                  <a:ea typeface="DejaVu Sans"/>
                </a:rPr>
                <a:t>Solo para Bitcoin :</a:t>
              </a:r>
              <a:endParaRPr lang="en-US" sz="3200" b="0" strike="noStrike" spc="-1">
                <a:latin typeface="Arial"/>
              </a:endParaRPr>
            </a:p>
          </p:txBody>
        </p:sp>
        <p:grpSp>
          <p:nvGrpSpPr>
            <p:cNvPr id="106" name="Group 52"/>
            <p:cNvGrpSpPr/>
            <p:nvPr/>
          </p:nvGrpSpPr>
          <p:grpSpPr bwMode="auto">
            <a:xfrm>
              <a:off x="727920" y="8006400"/>
              <a:ext cx="4962240" cy="1708560"/>
              <a:chOff x="727920" y="8006400"/>
              <a:chExt cx="4962240" cy="1708560"/>
            </a:xfrm>
          </p:grpSpPr>
          <p:pic>
            <p:nvPicPr>
              <p:cNvPr id="107" name="Image 99"/>
              <p:cNvPicPr/>
              <p:nvPr/>
            </p:nvPicPr>
            <p:blipFill>
              <a:blip r:embed="rId24"/>
              <a:stretch/>
            </p:blipFill>
            <p:spPr bwMode="auto">
              <a:xfrm>
                <a:off x="727920" y="8640000"/>
                <a:ext cx="992879" cy="98028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108" name="Group 53"/>
              <p:cNvGrpSpPr/>
              <p:nvPr/>
            </p:nvGrpSpPr>
            <p:grpSpPr bwMode="auto">
              <a:xfrm>
                <a:off x="1879200" y="8006400"/>
                <a:ext cx="3810960" cy="1708560"/>
                <a:chOff x="1879200" y="8006400"/>
                <a:chExt cx="3810960" cy="1708560"/>
              </a:xfrm>
            </p:grpSpPr>
            <p:grpSp>
              <p:nvGrpSpPr>
                <p:cNvPr id="109" name="Group 54"/>
                <p:cNvGrpSpPr/>
                <p:nvPr/>
              </p:nvGrpSpPr>
              <p:grpSpPr bwMode="auto">
                <a:xfrm>
                  <a:off x="1879200" y="8449200"/>
                  <a:ext cx="3810960" cy="1265759"/>
                  <a:chOff x="1879200" y="8449200"/>
                  <a:chExt cx="3810960" cy="1265759"/>
                </a:xfrm>
              </p:grpSpPr>
              <p:sp>
                <p:nvSpPr>
                  <p:cNvPr id="110" name="CustomShape 55"/>
                  <p:cNvSpPr/>
                  <p:nvPr/>
                </p:nvSpPr>
                <p:spPr bwMode="auto">
                  <a:xfrm>
                    <a:off x="1944720" y="8449200"/>
                    <a:ext cx="3578400" cy="45540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45000" rIns="90000" bIns="45000">
                    <a:spAutoFit/>
                  </a:bodyPr>
                  <a:lstStyle/>
                  <a:p>
                    <a:pPr algn="ctr">
                      <a:lnSpc>
                        <a:spcPct val="100000"/>
                      </a:lnSpc>
                      <a:defRPr/>
                    </a:pPr>
                    <a:r>
                      <a:rPr lang="fr-FR" sz="2000" b="1" strike="noStrike" spc="-1">
                        <a:solidFill>
                          <a:srgbClr val="548235"/>
                        </a:solidFill>
                        <a:latin typeface="Calibri"/>
                        <a:ea typeface="DejaVu Sans"/>
                      </a:rPr>
                      <a:t>&gt; </a:t>
                    </a:r>
                    <a:r>
                      <a:rPr lang="fr-FR" sz="2400" b="1" u="sng" strike="noStrike" spc="-1">
                        <a:solidFill>
                          <a:srgbClr val="548235"/>
                        </a:solidFill>
                        <a:latin typeface="Calibri"/>
                        <a:ea typeface="DejaVu Sans"/>
                      </a:rPr>
                      <a:t>Swiss-Bitcoin-Pay.ch</a:t>
                    </a:r>
                    <a:endParaRPr lang="en-US" sz="2400" b="0" strike="noStrike" spc="-1">
                      <a:latin typeface="Arial"/>
                    </a:endParaRPr>
                  </a:p>
                </p:txBody>
              </p:sp>
              <p:sp>
                <p:nvSpPr>
                  <p:cNvPr id="111" name="CustomShape 56"/>
                  <p:cNvSpPr/>
                  <p:nvPr/>
                </p:nvSpPr>
                <p:spPr bwMode="auto">
                  <a:xfrm>
                    <a:off x="1879200" y="8894880"/>
                    <a:ext cx="3810960" cy="8200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45000" rIns="90000" bIns="45000">
                    <a:spAutoFit/>
                  </a:bodyPr>
                  <a:lstStyle/>
                  <a:p>
                    <a:pPr algn="ctr">
                      <a:lnSpc>
                        <a:spcPct val="100000"/>
                      </a:lnSpc>
                      <a:defRPr/>
                    </a:pPr>
                    <a:r>
                      <a:rPr lang="fr-FR" sz="1600" b="0" strike="noStrike" spc="-1">
                        <a:solidFill>
                          <a:srgbClr val="000000"/>
                        </a:solidFill>
                        <a:latin typeface="Calibri"/>
                        <a:ea typeface="DejaVu Sans"/>
                      </a:rPr>
                      <a:t>Con este servicio suizo, puede elegir el</a:t>
                    </a:r>
                    <a:br>
                      <a:rPr/>
                    </a:br>
                    <a:r>
                      <a:rPr lang="fr-FR" sz="1600" b="0" strike="noStrike" spc="-1">
                        <a:solidFill>
                          <a:srgbClr val="000000"/>
                        </a:solidFill>
                        <a:latin typeface="Calibri"/>
                        <a:ea typeface="DejaVu Sans"/>
                      </a:rPr>
                      <a:t> </a:t>
                    </a:r>
                    <a:r>
                      <a:rPr lang="fr-FR" sz="1600" b="1" strike="noStrike" spc="-1">
                        <a:solidFill>
                          <a:srgbClr val="000000"/>
                        </a:solidFill>
                        <a:latin typeface="Calibri"/>
                        <a:ea typeface="DejaVu Sans"/>
                      </a:rPr>
                      <a:t>% de las ventas a pagar en € directamente </a:t>
                    </a:r>
                    <a:r>
                      <a:rPr lang="fr-FR" sz="1600" b="0" strike="noStrike" spc="-1">
                        <a:solidFill>
                          <a:srgbClr val="000000"/>
                        </a:solidFill>
                        <a:latin typeface="Calibri"/>
                        <a:ea typeface="DejaVu Sans"/>
                      </a:rPr>
                      <a:t>en su cuenta bancaria al día siguiente.</a:t>
                    </a:r>
                    <a:endParaRPr lang="en-US" sz="1600" b="0" strike="noStrike" spc="-1">
                      <a:latin typeface="Arial"/>
                    </a:endParaRPr>
                  </a:p>
                </p:txBody>
              </p:sp>
            </p:grpSp>
            <p:grpSp>
              <p:nvGrpSpPr>
                <p:cNvPr id="112" name="Group 57"/>
                <p:cNvGrpSpPr/>
                <p:nvPr/>
              </p:nvGrpSpPr>
              <p:grpSpPr bwMode="auto">
                <a:xfrm>
                  <a:off x="3682440" y="8006400"/>
                  <a:ext cx="618120" cy="435600"/>
                  <a:chOff x="3682440" y="8006400"/>
                  <a:chExt cx="618120" cy="435600"/>
                </a:xfrm>
              </p:grpSpPr>
              <p:pic>
                <p:nvPicPr>
                  <p:cNvPr id="113" name="Picture 2"/>
                  <p:cNvPicPr/>
                  <p:nvPr/>
                </p:nvPicPr>
                <p:blipFill>
                  <a:blip r:embed="rId25"/>
                  <a:stretch/>
                </p:blipFill>
                <p:spPr bwMode="auto">
                  <a:xfrm>
                    <a:off x="4035960" y="8138160"/>
                    <a:ext cx="264600" cy="2646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114" name="Image 135"/>
                  <p:cNvPicPr/>
                  <p:nvPr/>
                </p:nvPicPr>
                <p:blipFill>
                  <a:blip r:embed="rId26"/>
                  <a:stretch/>
                </p:blipFill>
                <p:spPr bwMode="auto">
                  <a:xfrm>
                    <a:off x="3682440" y="8006400"/>
                    <a:ext cx="435600" cy="4356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grpSp>
          </p:grpSp>
        </p:grpSp>
      </p:grpSp>
      <p:grpSp>
        <p:nvGrpSpPr>
          <p:cNvPr id="115" name="Group 58"/>
          <p:cNvGrpSpPr/>
          <p:nvPr/>
        </p:nvGrpSpPr>
        <p:grpSpPr bwMode="auto">
          <a:xfrm>
            <a:off x="5129280" y="1523632"/>
            <a:ext cx="746280" cy="1040760"/>
            <a:chOff x="5129280" y="1397160"/>
            <a:chExt cx="746280" cy="1040760"/>
          </a:xfrm>
        </p:grpSpPr>
        <p:pic>
          <p:nvPicPr>
            <p:cNvPr id="116" name="Picture 2"/>
            <p:cNvPicPr/>
            <p:nvPr/>
          </p:nvPicPr>
          <p:blipFill>
            <a:blip r:embed="rId25"/>
            <a:stretch/>
          </p:blipFill>
          <p:spPr bwMode="auto">
            <a:xfrm>
              <a:off x="5605560" y="2155680"/>
              <a:ext cx="270000" cy="270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7" name="Image 101"/>
            <p:cNvPicPr/>
            <p:nvPr/>
          </p:nvPicPr>
          <p:blipFill>
            <a:blip r:embed="rId21"/>
            <a:stretch/>
          </p:blipFill>
          <p:spPr bwMode="auto">
            <a:xfrm>
              <a:off x="5169600" y="1932120"/>
              <a:ext cx="505800" cy="505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8" name="Picture 2" descr="Logo, logos, monero icon - Free download on Iconfinder"/>
            <p:cNvPicPr/>
            <p:nvPr/>
          </p:nvPicPr>
          <p:blipFill>
            <a:blip r:embed="rId19"/>
            <a:stretch/>
          </p:blipFill>
          <p:spPr bwMode="auto">
            <a:xfrm>
              <a:off x="5129280" y="1397160"/>
              <a:ext cx="592200" cy="571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9" name="CustomShape 59"/>
          <p:cNvSpPr/>
          <p:nvPr/>
        </p:nvSpPr>
        <p:spPr bwMode="auto">
          <a:xfrm>
            <a:off x="1872000" y="2006032"/>
            <a:ext cx="314460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(facultativo)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Puesta en marcha en 5 min !</a:t>
            </a:r>
            <a:br>
              <a:rPr/>
            </a:b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Demo : </a:t>
            </a:r>
            <a:r>
              <a:rPr lang="en-US" sz="1800" b="0" u="sng" strike="noStrike" spc="-1">
                <a:solidFill>
                  <a:srgbClr val="0563C1"/>
                </a:solidFill>
                <a:latin typeface="Calibri"/>
                <a:ea typeface="DejaVu Sans"/>
                <a:hlinkClick r:id="rId27" tooltip="https://www.bitrequest.io/brewery/"/>
              </a:rPr>
              <a:t>bitrequest.io/brewery/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20" name="Image 107"/>
          <p:cNvPicPr/>
          <p:nvPr/>
        </p:nvPicPr>
        <p:blipFill>
          <a:blip r:embed="rId28"/>
          <a:stretch/>
        </p:blipFill>
        <p:spPr bwMode="auto">
          <a:xfrm>
            <a:off x="783360" y="12494160"/>
            <a:ext cx="554040" cy="843120"/>
          </a:xfrm>
          <a:prstGeom prst="rect">
            <a:avLst/>
          </a:prstGeom>
          <a:ln w="0">
            <a:noFill/>
          </a:ln>
        </p:spPr>
      </p:pic>
      <p:sp>
        <p:nvSpPr>
          <p:cNvPr id="121" name="CustomShape 60"/>
          <p:cNvSpPr/>
          <p:nvPr/>
        </p:nvSpPr>
        <p:spPr bwMode="auto">
          <a:xfrm>
            <a:off x="448560" y="2937240"/>
            <a:ext cx="507492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2400" b="0" strike="noStrike" spc="-1">
                <a:solidFill>
                  <a:srgbClr val="262626"/>
                </a:solidFill>
                <a:latin typeface="Calibri"/>
                <a:ea typeface="DejaVu Sans"/>
              </a:rPr>
              <a:t>Para usted y sus empleados, con </a:t>
            </a:r>
            <a:r>
              <a:rPr lang="fr-FR" sz="2400" b="1" strike="noStrike" spc="-1">
                <a:solidFill>
                  <a:srgbClr val="262626"/>
                </a:solidFill>
                <a:latin typeface="Calibri"/>
                <a:ea typeface="DejaVu Sans"/>
              </a:rPr>
              <a:t>estados contables </a:t>
            </a:r>
            <a:r>
              <a:rPr lang="fr-FR" sz="2400" b="0" strike="noStrike" spc="-1">
                <a:solidFill>
                  <a:srgbClr val="262626"/>
                </a:solidFill>
                <a:latin typeface="Calibri"/>
                <a:ea typeface="DejaVu Sans"/>
              </a:rPr>
              <a:t>sencillos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2" name="CustomShape 61"/>
          <p:cNvSpPr/>
          <p:nvPr/>
        </p:nvSpPr>
        <p:spPr bwMode="auto">
          <a:xfrm>
            <a:off x="8140904" y="11967840"/>
            <a:ext cx="1815120" cy="28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13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@SortieDeBanque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23" name="CustomShape 62"/>
          <p:cNvSpPr/>
          <p:nvPr/>
        </p:nvSpPr>
        <p:spPr bwMode="auto">
          <a:xfrm>
            <a:off x="448560" y="4098299"/>
            <a:ext cx="5400360" cy="18429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2000" b="1" strike="noStrike" spc="-1">
                <a:solidFill>
                  <a:srgbClr val="ED7D31"/>
                </a:solidFill>
                <a:latin typeface="Calibri"/>
                <a:ea typeface="DejaVu Sans"/>
              </a:rPr>
              <a:t>- Almacenar entradas de dinero en Monero</a:t>
            </a:r>
            <a:br>
              <a:rPr/>
            </a:br>
            <a:r>
              <a:rPr lang="fr-FR" sz="1900" b="0" strike="noStrike" spc="-1">
                <a:solidFill>
                  <a:srgbClr val="3B3838"/>
                </a:solidFill>
                <a:latin typeface="Calibri"/>
                <a:ea typeface="DejaVu Sans"/>
              </a:rPr>
              <a:t>Una vez que la cantidad &gt; 200 €, por ejemplo, </a:t>
            </a:r>
            <a:br>
              <a:rPr sz="1900"/>
            </a:br>
            <a:r>
              <a:rPr lang="fr-FR" sz="1900" b="1" strike="noStrike" spc="-1">
                <a:solidFill>
                  <a:srgbClr val="3B3838"/>
                </a:solidFill>
                <a:latin typeface="Calibri"/>
                <a:ea typeface="DejaVu Sans"/>
              </a:rPr>
              <a:t>conviértalo a Bitcoin (refugio seguro) </a:t>
            </a:r>
            <a:r>
              <a:rPr lang="fr-FR" sz="1900" b="0" strike="noStrike" spc="-1">
                <a:solidFill>
                  <a:srgbClr val="3B3838"/>
                </a:solidFill>
                <a:latin typeface="Calibri"/>
                <a:ea typeface="DejaVu Sans"/>
              </a:rPr>
              <a:t>directamente en CakeWallet con el botón « Intercambio »</a:t>
            </a:r>
            <a:br>
              <a:rPr/>
            </a:br>
            <a:br>
              <a:rPr/>
            </a:br>
            <a:r>
              <a:rPr lang="fr-FR" sz="2800" b="1" strike="noStrike" spc="-1">
                <a:solidFill>
                  <a:srgbClr val="ED7D31"/>
                </a:solidFill>
                <a:latin typeface="Calibri"/>
                <a:ea typeface="DejaVu Sans"/>
              </a:rPr>
              <a:t>Para gastar :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24" name="CustomShape 63"/>
          <p:cNvSpPr/>
          <p:nvPr/>
        </p:nvSpPr>
        <p:spPr bwMode="auto">
          <a:xfrm>
            <a:off x="341429" y="5958659"/>
            <a:ext cx="5453279" cy="182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000">
              <a:lnSpc>
                <a:spcPct val="100000"/>
              </a:lnSpc>
              <a:buClr>
                <a:srgbClr val="262626"/>
              </a:buClr>
              <a:buFont typeface="Arial"/>
              <a:buChar char="•"/>
              <a:defRPr/>
            </a:pPr>
            <a:r>
              <a:rPr lang="fr-FR" sz="1900" b="1" strike="noStrike" spc="-1">
                <a:solidFill>
                  <a:srgbClr val="262626"/>
                </a:solidFill>
                <a:latin typeface="Calibri"/>
                <a:ea typeface="DejaVu Sans"/>
              </a:rPr>
              <a:t>Bank-exit.org </a:t>
            </a:r>
            <a:r>
              <a:rPr lang="fr-FR" sz="1900" b="0" strike="noStrike" spc="-1">
                <a:solidFill>
                  <a:srgbClr val="262626"/>
                </a:solidFill>
                <a:latin typeface="Calibri"/>
                <a:ea typeface="DejaVu Sans"/>
              </a:rPr>
              <a:t>: mapa y tienda de comestibles!</a:t>
            </a:r>
            <a:endParaRPr lang="en-US" sz="19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262626"/>
              </a:buClr>
              <a:buFont typeface="Arial"/>
              <a:buChar char="•"/>
              <a:defRPr/>
            </a:pPr>
            <a:r>
              <a:rPr lang="fr-FR" sz="1900" b="1" strike="noStrike" spc="-1">
                <a:solidFill>
                  <a:srgbClr val="262626"/>
                </a:solidFill>
                <a:latin typeface="Calibri"/>
                <a:ea typeface="DejaVu Sans"/>
              </a:rPr>
              <a:t>Yo-crypto.com </a:t>
            </a:r>
            <a:r>
              <a:rPr lang="fr-FR" sz="1900" b="0" strike="noStrike" spc="-1">
                <a:solidFill>
                  <a:srgbClr val="262626"/>
                </a:solidFill>
                <a:latin typeface="Calibri"/>
                <a:ea typeface="DejaVu Sans"/>
              </a:rPr>
              <a:t>: productos informáticos</a:t>
            </a:r>
            <a:endParaRPr lang="en-US" sz="19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262626"/>
              </a:buClr>
              <a:buFont typeface="Arial"/>
              <a:buChar char="•"/>
              <a:defRPr/>
            </a:pPr>
            <a:r>
              <a:rPr lang="fr-FR" sz="1900" b="1" strike="noStrike" spc="-1">
                <a:solidFill>
                  <a:srgbClr val="262626"/>
                </a:solidFill>
                <a:latin typeface="Calibri"/>
                <a:ea typeface="DejaVu Sans"/>
              </a:rPr>
              <a:t>Bitrefill.com</a:t>
            </a:r>
            <a:r>
              <a:rPr lang="fr-FR" sz="1900" b="0" strike="noStrike" spc="-1">
                <a:solidFill>
                  <a:srgbClr val="262626"/>
                </a:solidFill>
                <a:latin typeface="Calibri"/>
                <a:ea typeface="DejaVu Sans"/>
              </a:rPr>
              <a:t> : tarjetas de regalo Carrefour, Darty...</a:t>
            </a:r>
            <a:endParaRPr lang="en-US" sz="19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262626"/>
              </a:buClr>
              <a:buFont typeface="Arial"/>
              <a:buChar char="•"/>
              <a:defRPr/>
            </a:pPr>
            <a:r>
              <a:rPr lang="fr-FR" sz="1900" b="1" strike="noStrike" spc="-1">
                <a:solidFill>
                  <a:srgbClr val="262626"/>
                </a:solidFill>
                <a:latin typeface="Calibri"/>
                <a:ea typeface="DejaVu Sans"/>
              </a:rPr>
              <a:t>Monezon.com</a:t>
            </a:r>
            <a:r>
              <a:rPr lang="fr-FR" sz="1900" b="0" strike="noStrike" spc="-1">
                <a:solidFill>
                  <a:srgbClr val="262626"/>
                </a:solidFill>
                <a:latin typeface="Calibri"/>
                <a:ea typeface="DejaVu Sans"/>
              </a:rPr>
              <a:t> : Amazon en Monero</a:t>
            </a:r>
            <a:endParaRPr lang="en-US" sz="19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262626"/>
              </a:buClr>
              <a:buFont typeface="Arial"/>
              <a:buChar char="•"/>
              <a:defRPr/>
            </a:pPr>
            <a:r>
              <a:rPr lang="fr-FR" sz="1900" b="1" strike="noStrike" spc="-1">
                <a:solidFill>
                  <a:srgbClr val="262626"/>
                </a:solidFill>
                <a:latin typeface="Calibri"/>
                <a:ea typeface="DejaVu Sans"/>
              </a:rPr>
              <a:t>PocketBitcoin</a:t>
            </a:r>
            <a:r>
              <a:rPr lang="fr-FR" sz="1900" b="0" strike="noStrike" spc="-1">
                <a:solidFill>
                  <a:srgbClr val="262626"/>
                </a:solidFill>
                <a:latin typeface="Calibri"/>
                <a:ea typeface="DejaVu Sans"/>
              </a:rPr>
              <a:t> : reventa en €.. </a:t>
            </a:r>
            <a:r>
              <a:rPr lang="fr-FR" sz="1500" b="0" strike="noStrike" spc="-1">
                <a:solidFill>
                  <a:srgbClr val="262626"/>
                </a:solidFill>
                <a:latin typeface="Calibri"/>
                <a:ea typeface="DejaVu Sans"/>
              </a:rPr>
              <a:t>(evitar y inutil ahora)</a:t>
            </a:r>
            <a:endParaRPr lang="en-US" sz="1500" b="0" strike="noStrike" spc="-1">
              <a:latin typeface="Arial"/>
            </a:endParaRPr>
          </a:p>
        </p:txBody>
      </p:sp>
      <p:pic>
        <p:nvPicPr>
          <p:cNvPr id="125" name="Image 22"/>
          <p:cNvPicPr/>
          <p:nvPr/>
        </p:nvPicPr>
        <p:blipFill>
          <a:blip r:embed="rId29"/>
          <a:stretch/>
        </p:blipFill>
        <p:spPr bwMode="auto">
          <a:xfrm>
            <a:off x="12457440" y="1179000"/>
            <a:ext cx="1384920" cy="1384920"/>
          </a:xfrm>
          <a:prstGeom prst="rect">
            <a:avLst/>
          </a:prstGeom>
          <a:ln w="0">
            <a:noFill/>
          </a:ln>
        </p:spPr>
      </p:pic>
      <p:sp>
        <p:nvSpPr>
          <p:cNvPr id="126" name="CustomShape 64"/>
          <p:cNvSpPr/>
          <p:nvPr/>
        </p:nvSpPr>
        <p:spPr bwMode="auto">
          <a:xfrm>
            <a:off x="13715280" y="478800"/>
            <a:ext cx="3418560" cy="222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2800" b="1" strike="noStrike" spc="-1">
                <a:solidFill>
                  <a:srgbClr val="FFFFFF"/>
                </a:solidFill>
                <a:latin typeface="Calibri"/>
                <a:ea typeface="DejaVu Sans"/>
              </a:rPr>
              <a:t>Colectivo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fr-FR" sz="5600" b="1" strike="noStrike" spc="-1">
                <a:solidFill>
                  <a:srgbClr val="FFFFFF"/>
                </a:solidFill>
                <a:latin typeface="Calibri"/>
                <a:ea typeface="DejaVu Sans"/>
              </a:rPr>
              <a:t>Salida del Banco</a:t>
            </a:r>
            <a:endParaRPr lang="en-US" sz="5600" b="0" strike="noStrike" spc="-1">
              <a:latin typeface="Arial"/>
            </a:endParaRPr>
          </a:p>
        </p:txBody>
      </p:sp>
      <p:sp>
        <p:nvSpPr>
          <p:cNvPr id="127" name="CustomShape 65"/>
          <p:cNvSpPr/>
          <p:nvPr/>
        </p:nvSpPr>
        <p:spPr bwMode="auto">
          <a:xfrm>
            <a:off x="4572000" y="2186752"/>
            <a:ext cx="359640" cy="82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✔️</a:t>
            </a:r>
            <a:endParaRPr lang="en-US" sz="2400" b="0" strike="noStrike" spc="-1">
              <a:latin typeface="Arial"/>
            </a:endParaRPr>
          </a:p>
        </p:txBody>
      </p:sp>
      <p:grpSp>
        <p:nvGrpSpPr>
          <p:cNvPr id="128" name="Group 66"/>
          <p:cNvGrpSpPr/>
          <p:nvPr/>
        </p:nvGrpSpPr>
        <p:grpSpPr bwMode="auto">
          <a:xfrm>
            <a:off x="6252480" y="9335160"/>
            <a:ext cx="5928840" cy="663840"/>
            <a:chOff x="6252480" y="9335160"/>
            <a:chExt cx="5928840" cy="663840"/>
          </a:xfrm>
        </p:grpSpPr>
        <p:sp>
          <p:nvSpPr>
            <p:cNvPr id="129" name="CustomShape 67"/>
            <p:cNvSpPr/>
            <p:nvPr/>
          </p:nvSpPr>
          <p:spPr bwMode="auto">
            <a:xfrm>
              <a:off x="6252480" y="9335160"/>
              <a:ext cx="5748120" cy="663840"/>
            </a:xfrm>
            <a:prstGeom prst="roundRect">
              <a:avLst>
                <a:gd name="adj" fmla="val 24649"/>
              </a:avLst>
            </a:prstGeom>
            <a:solidFill>
              <a:srgbClr val="EEF8E8">
                <a:alpha val="80000"/>
              </a:srgb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130" name="CustomShape 68"/>
            <p:cNvSpPr/>
            <p:nvPr/>
          </p:nvSpPr>
          <p:spPr bwMode="auto">
            <a:xfrm>
              <a:off x="6314039" y="9460440"/>
              <a:ext cx="5867280" cy="424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defRPr/>
              </a:pPr>
              <a:r>
                <a:rPr lang="en-US" sz="2100" b="1" strike="noStrike" spc="-1">
                  <a:solidFill>
                    <a:srgbClr val="3B3838"/>
                  </a:solidFill>
                  <a:latin typeface="Arial"/>
                  <a:ea typeface="DejaVu Sans"/>
                </a:rPr>
                <a:t>Contacta </a:t>
              </a:r>
              <a:r>
                <a:rPr lang="en-US" sz="1800" b="1" strike="noStrike" spc="-1">
                  <a:solidFill>
                    <a:srgbClr val="3B3838"/>
                  </a:solidFill>
                  <a:latin typeface="Arial"/>
                  <a:ea typeface="DejaVu Sans"/>
                </a:rPr>
                <a:t>:</a:t>
              </a:r>
              <a:r>
                <a:rPr lang="en-US" sz="18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 </a:t>
              </a:r>
              <a:r>
                <a:rPr lang="en-US" sz="2200" b="1" strike="noStrike" spc="-1">
                  <a:solidFill>
                    <a:srgbClr val="385623"/>
                  </a:solidFill>
                  <a:latin typeface="Arial"/>
                  <a:ea typeface="DejaVu Sans"/>
                </a:rPr>
                <a:t>sortiedebanque@tutamail.com</a:t>
              </a:r>
              <a:endParaRPr lang="en-US" sz="2200" b="0" strike="noStrike" spc="-1">
                <a:latin typeface="Arial"/>
              </a:endParaRPr>
            </a:p>
          </p:txBody>
        </p:sp>
      </p:grpSp>
      <p:pic>
        <p:nvPicPr>
          <p:cNvPr id="2" name="Picture 6" descr="QuickBooks : How to accept Bitcoin payments: A guide for small businesses ...">
            <a:extLst>
              <a:ext uri="{FF2B5EF4-FFF2-40B4-BE49-F238E27FC236}">
                <a16:creationId xmlns:a16="http://schemas.microsoft.com/office/drawing/2014/main" id="{85874370-DD1B-D8A3-6CAF-15E1AF124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colorTemperature colorTemp="11200"/>
                    </a14:imgEffect>
                    <a14:imgEffect>
                      <a14:brightnessContrast bright="16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06" t="18293" r="60612" b="57320"/>
          <a:stretch/>
        </p:blipFill>
        <p:spPr bwMode="auto">
          <a:xfrm rot="21180113">
            <a:off x="14516737" y="7336581"/>
            <a:ext cx="1071165" cy="101260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 bwMode="auto">
          <a:xfrm>
            <a:off x="12403800" y="7358760"/>
            <a:ext cx="5721840" cy="6042240"/>
          </a:xfrm>
          <a:prstGeom prst="roundRect">
            <a:avLst>
              <a:gd name="adj" fmla="val 4689"/>
            </a:avLst>
          </a:prstGeom>
          <a:solidFill>
            <a:srgbClr val="EEF8E8">
              <a:alpha val="80000"/>
            </a:srgb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132" name="Line 2"/>
          <p:cNvSpPr/>
          <p:nvPr/>
        </p:nvSpPr>
        <p:spPr bwMode="auto">
          <a:xfrm>
            <a:off x="6104160" y="0"/>
            <a:ext cx="0" cy="137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133" name="Line 3"/>
          <p:cNvSpPr/>
          <p:nvPr/>
        </p:nvSpPr>
        <p:spPr bwMode="auto">
          <a:xfrm>
            <a:off x="12271680" y="0"/>
            <a:ext cx="0" cy="137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134" name="CustomShape 4"/>
          <p:cNvSpPr/>
          <p:nvPr/>
        </p:nvSpPr>
        <p:spPr bwMode="auto">
          <a:xfrm>
            <a:off x="-85680" y="236520"/>
            <a:ext cx="6412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3600" b="1" strike="noStrike" spc="-1">
                <a:solidFill>
                  <a:srgbClr val="ED7D31"/>
                </a:solidFill>
                <a:latin typeface="Calibri"/>
                <a:ea typeface="DejaVu Sans"/>
              </a:rPr>
              <a:t>¿Porque Bitcoin o Monero? 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 bwMode="auto">
          <a:xfrm>
            <a:off x="6407696" y="12180495"/>
            <a:ext cx="3527640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Apicultores, agricultores, médicos, bares, creperías, restaurantes.....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6" name="CustomShape 6"/>
          <p:cNvSpPr/>
          <p:nvPr/>
        </p:nvSpPr>
        <p:spPr bwMode="auto">
          <a:xfrm>
            <a:off x="-34560" y="13341960"/>
            <a:ext cx="7974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2000" b="0" i="1" strike="noStrike" spc="-1">
                <a:solidFill>
                  <a:srgbClr val="808080"/>
                </a:solidFill>
                <a:latin typeface="Calibri"/>
                <a:ea typeface="DejaVu Sans"/>
              </a:rPr>
              <a:t>p.1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7" name="CustomShape 7"/>
          <p:cNvSpPr/>
          <p:nvPr/>
        </p:nvSpPr>
        <p:spPr bwMode="auto">
          <a:xfrm>
            <a:off x="5945039" y="13338000"/>
            <a:ext cx="9936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2000" b="0" i="1" strike="noStrike" spc="-1">
                <a:solidFill>
                  <a:srgbClr val="808080"/>
                </a:solidFill>
                <a:latin typeface="Calibri"/>
                <a:ea typeface="DejaVu Sans"/>
              </a:rPr>
              <a:t>p.2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8" name="CustomShape 8"/>
          <p:cNvSpPr/>
          <p:nvPr/>
        </p:nvSpPr>
        <p:spPr bwMode="auto">
          <a:xfrm>
            <a:off x="12116160" y="13312079"/>
            <a:ext cx="9936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2000" b="0" i="1" strike="noStrike" spc="-1">
                <a:solidFill>
                  <a:srgbClr val="808080"/>
                </a:solidFill>
                <a:latin typeface="Calibri"/>
                <a:ea typeface="DejaVu Sans"/>
              </a:rPr>
              <a:t>p.3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9" name="CustomShape 9"/>
          <p:cNvSpPr/>
          <p:nvPr/>
        </p:nvSpPr>
        <p:spPr bwMode="auto">
          <a:xfrm>
            <a:off x="514800" y="7094160"/>
            <a:ext cx="50605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3600" b="1" strike="noStrike" spc="-1">
                <a:solidFill>
                  <a:srgbClr val="ED7D31"/>
                </a:solidFill>
                <a:latin typeface="Calibri"/>
                <a:ea typeface="DejaVu Sans"/>
              </a:rPr>
              <a:t>¿Es volátil el precio? 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40" name="CustomShape 10"/>
          <p:cNvSpPr/>
          <p:nvPr/>
        </p:nvSpPr>
        <p:spPr bwMode="auto">
          <a:xfrm>
            <a:off x="6255000" y="253080"/>
            <a:ext cx="5972039" cy="60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3400" b="1" strike="noStrike" spc="-1">
                <a:solidFill>
                  <a:srgbClr val="ED7D31"/>
                </a:solidFill>
                <a:latin typeface="Calibri"/>
                <a:ea typeface="DejaVu Sans"/>
              </a:rPr>
              <a:t>¿Es virtual, no palpable? </a:t>
            </a:r>
            <a:endParaRPr lang="en-US" sz="3400" b="0" strike="noStrike" spc="-1">
              <a:latin typeface="Arial"/>
            </a:endParaRPr>
          </a:p>
        </p:txBody>
      </p:sp>
      <p:sp>
        <p:nvSpPr>
          <p:cNvPr id="141" name="CustomShape 11"/>
          <p:cNvSpPr/>
          <p:nvPr/>
        </p:nvSpPr>
        <p:spPr bwMode="auto">
          <a:xfrm>
            <a:off x="6629400" y="3943697"/>
            <a:ext cx="5060520" cy="124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3800" b="1" strike="noStrike" spc="-1">
                <a:solidFill>
                  <a:srgbClr val="ED7D31"/>
                </a:solidFill>
                <a:latin typeface="Calibri"/>
                <a:ea typeface="DejaVu Sans"/>
              </a:rPr>
              <a:t>¿Quién ya lo está usando?</a:t>
            </a:r>
            <a:endParaRPr lang="en-US" sz="3800" b="0" strike="noStrike" spc="-1">
              <a:latin typeface="Arial"/>
            </a:endParaRPr>
          </a:p>
        </p:txBody>
      </p:sp>
      <p:sp>
        <p:nvSpPr>
          <p:cNvPr id="142" name="CustomShape 12"/>
          <p:cNvSpPr/>
          <p:nvPr/>
        </p:nvSpPr>
        <p:spPr bwMode="auto">
          <a:xfrm>
            <a:off x="6371280" y="860760"/>
            <a:ext cx="5812920" cy="155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Escriba sus palabras clave en un papel o incluso en una placa de metal: ¡su billetera se vuelve tan palpable como un lingote de oro, por ejemplo!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3" name="CustomShape 13"/>
          <p:cNvSpPr/>
          <p:nvPr/>
        </p:nvSpPr>
        <p:spPr bwMode="auto">
          <a:xfrm>
            <a:off x="344520" y="7717320"/>
            <a:ext cx="549072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SÍ, el precio de estas 2 criptomonedas es volátil, pero de - a - a lo largo del tiempo.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4" name="CustomShape 14"/>
          <p:cNvSpPr/>
          <p:nvPr/>
        </p:nvSpPr>
        <p:spPr bwMode="auto">
          <a:xfrm>
            <a:off x="292320" y="5043960"/>
            <a:ext cx="604692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2400" b="1" strike="noStrike" spc="-1">
                <a:solidFill>
                  <a:srgbClr val="548235"/>
                </a:solidFill>
                <a:latin typeface="Calibri"/>
                <a:ea typeface="DejaVu Sans"/>
              </a:rPr>
              <a:t>Necesitamos un </a:t>
            </a:r>
            <a:r>
              <a:rPr lang="fr-FR" sz="2400" b="0" strike="noStrike" spc="-1">
                <a:solidFill>
                  <a:srgbClr val="548235"/>
                </a:solidFill>
                <a:latin typeface="Calibri"/>
                <a:ea typeface="DejaVu Sans"/>
              </a:rPr>
              <a:t>: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2400" b="0" strike="noStrike" spc="-1">
                <a:solidFill>
                  <a:srgbClr val="548235"/>
                </a:solidFill>
                <a:latin typeface="Calibri"/>
                <a:ea typeface="DejaVu Sans"/>
              </a:rPr>
              <a:t>1. Medio de cambio legal, convertible en €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2400" b="0" strike="noStrike" spc="-1">
                <a:solidFill>
                  <a:srgbClr val="548235"/>
                </a:solidFill>
                <a:latin typeface="Calibri"/>
                <a:ea typeface="DejaVu Sans"/>
              </a:rPr>
              <a:t>2. Descentralizado, soberano, incensurable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2400" b="0" strike="noStrike" spc="-1">
                <a:solidFill>
                  <a:srgbClr val="548235"/>
                </a:solidFill>
                <a:latin typeface="Calibri"/>
                <a:ea typeface="DejaVu Sans"/>
              </a:rPr>
              <a:t>3. Rápido, sencillo, colectivo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2400" b="0" strike="noStrike" spc="-1">
                <a:solidFill>
                  <a:srgbClr val="548235"/>
                </a:solidFill>
                <a:latin typeface="Calibri"/>
                <a:ea typeface="DejaVu Sans"/>
              </a:rPr>
              <a:t>4. Si es posible imposible de rastrear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5" name="CustomShape 15"/>
          <p:cNvSpPr/>
          <p:nvPr/>
        </p:nvSpPr>
        <p:spPr bwMode="auto">
          <a:xfrm>
            <a:off x="190489" y="1956240"/>
            <a:ext cx="6145199" cy="313786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Para 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  <a:t>Poner fin a las comisiones bancarias abusivas</a:t>
            </a:r>
            <a:endParaRPr lang="en-US" sz="2200" b="0" strike="noStrike" spc="-1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Conseguir nuevos clientes</a:t>
            </a:r>
            <a:endParaRPr lang="en-US" sz="2200" b="0" strike="noStrike" spc="-1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  <a:t>Limitar la inflación y protejer su tesorería</a:t>
            </a:r>
            <a:endParaRPr lang="en-US" sz="2200" b="0" strike="noStrike" spc="-1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Anticípar la interrupción del efectivo: ya solo quedan billetes de 50€ maximo en los cajeros automáticos...</a:t>
            </a:r>
            <a:endParaRPr lang="en-US" sz="2200" b="0" strike="noStrike" spc="-1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  <a:t>No financiar sus guerras con nuestro dinero</a:t>
            </a:r>
            <a:endParaRPr lang="en-US" sz="2200" spc="-1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Contrarrestar el eurodigital centralizado (CBDC)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46" name="CustomShape 16"/>
          <p:cNvSpPr/>
          <p:nvPr/>
        </p:nvSpPr>
        <p:spPr bwMode="auto">
          <a:xfrm>
            <a:off x="608760" y="12347280"/>
            <a:ext cx="5352120" cy="12912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  <a:defRPr/>
            </a:pPr>
            <a:r>
              <a:rPr lang="fr-FR" sz="2600" b="1" strike="noStrike" spc="-1">
                <a:solidFill>
                  <a:srgbClr val="548235"/>
                </a:solidFill>
                <a:latin typeface="Calibri"/>
                <a:ea typeface="DejaVu Sans"/>
              </a:rPr>
              <a:t>Y en promedio,                  ha aumentado un +90%/año </a:t>
            </a:r>
            <a:br>
              <a:rPr lang="fr-FR" sz="2600" b="1" strike="noStrike" spc="-1">
                <a:solidFill>
                  <a:srgbClr val="548235"/>
                </a:solidFill>
                <a:latin typeface="Calibri"/>
                <a:ea typeface="DejaVu Sans"/>
              </a:rPr>
            </a:br>
            <a:r>
              <a:rPr lang="fr-FR" sz="2600" b="1" strike="noStrike" spc="-1">
                <a:solidFill>
                  <a:srgbClr val="548235"/>
                </a:solidFill>
                <a:latin typeface="Calibri"/>
                <a:ea typeface="DejaVu Sans"/>
              </a:rPr>
              <a:t>durante 10 años!                    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47" name="CustomShape 17"/>
          <p:cNvSpPr/>
          <p:nvPr/>
        </p:nvSpPr>
        <p:spPr bwMode="auto">
          <a:xfrm>
            <a:off x="6273720" y="5024776"/>
            <a:ext cx="5905800" cy="897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10 % </a:t>
            </a:r>
            <a:r>
              <a:rPr lang="fr-FR" sz="2500" b="0" strike="noStrike" spc="-1">
                <a:solidFill>
                  <a:srgbClr val="000000"/>
                </a:solidFill>
                <a:latin typeface="Calibri"/>
                <a:ea typeface="DejaVu Sans"/>
              </a:rPr>
              <a:t>de los franceses poseen 'cripto' y hay muchas comunidades</a:t>
            </a:r>
            <a:endParaRPr lang="en-US" sz="2500" b="0" strike="noStrike" spc="-1">
              <a:latin typeface="Arial"/>
            </a:endParaRPr>
          </a:p>
        </p:txBody>
      </p:sp>
      <p:sp>
        <p:nvSpPr>
          <p:cNvPr id="148" name="CustomShape 18"/>
          <p:cNvSpPr/>
          <p:nvPr/>
        </p:nvSpPr>
        <p:spPr bwMode="auto">
          <a:xfrm>
            <a:off x="12345480" y="7559280"/>
            <a:ext cx="3831480" cy="60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3400" b="1" strike="noStrike" spc="-1">
                <a:solidFill>
                  <a:srgbClr val="ED7D31"/>
                </a:solidFill>
                <a:latin typeface="Calibri"/>
                <a:ea typeface="DejaVu Sans"/>
              </a:rPr>
              <a:t>Commo acceptar </a:t>
            </a:r>
            <a:endParaRPr lang="en-US" sz="3400" b="0" strike="noStrike" spc="-1">
              <a:latin typeface="Arial"/>
            </a:endParaRPr>
          </a:p>
        </p:txBody>
      </p:sp>
      <p:pic>
        <p:nvPicPr>
          <p:cNvPr id="149" name="Graphique 60"/>
          <p:cNvPicPr/>
          <p:nvPr/>
        </p:nvPicPr>
        <p:blipFill>
          <a:blip r:embed="rId3"/>
          <a:stretch/>
        </p:blipFill>
        <p:spPr bwMode="auto">
          <a:xfrm>
            <a:off x="16148520" y="7967160"/>
            <a:ext cx="1603440" cy="425520"/>
          </a:xfrm>
          <a:prstGeom prst="rect">
            <a:avLst/>
          </a:prstGeom>
          <a:ln w="0">
            <a:noFill/>
          </a:ln>
        </p:spPr>
      </p:pic>
      <p:sp>
        <p:nvSpPr>
          <p:cNvPr id="150" name="CustomShape 19"/>
          <p:cNvSpPr/>
          <p:nvPr/>
        </p:nvSpPr>
        <p:spPr bwMode="auto">
          <a:xfrm>
            <a:off x="14173200" y="12120840"/>
            <a:ext cx="345024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20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Y esconderlos bien </a:t>
            </a:r>
            <a:r>
              <a:rPr lang="fr-FR" sz="1900" b="0" strike="noStrike" spc="-1">
                <a:solidFill>
                  <a:srgbClr val="000000"/>
                </a:solidFill>
                <a:latin typeface="Calibri"/>
                <a:ea typeface="DejaVu Sans"/>
              </a:rPr>
              <a:t>😉</a:t>
            </a:r>
            <a:endParaRPr lang="en-US" sz="1900" b="0" strike="noStrike" spc="-1">
              <a:latin typeface="Arial"/>
            </a:endParaRPr>
          </a:p>
        </p:txBody>
      </p:sp>
      <p:pic>
        <p:nvPicPr>
          <p:cNvPr id="151" name="Image 31"/>
          <p:cNvPicPr/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/>
        </p:blipFill>
        <p:spPr bwMode="auto">
          <a:xfrm>
            <a:off x="10296128" y="11940432"/>
            <a:ext cx="966240" cy="966240"/>
          </a:xfrm>
          <a:prstGeom prst="rect">
            <a:avLst/>
          </a:prstGeom>
          <a:ln w="0">
            <a:noFill/>
          </a:ln>
        </p:spPr>
      </p:pic>
      <p:sp>
        <p:nvSpPr>
          <p:cNvPr id="152" name="CustomShape 20"/>
          <p:cNvSpPr/>
          <p:nvPr/>
        </p:nvSpPr>
        <p:spPr bwMode="auto">
          <a:xfrm>
            <a:off x="9864080" y="12855264"/>
            <a:ext cx="182592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20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Video de la granja Bitcoin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53" name="Image 37"/>
          <p:cNvPicPr/>
          <p:nvPr/>
        </p:nvPicPr>
        <p:blipFill>
          <a:blip r:embed="rId5"/>
          <a:stretch/>
        </p:blipFill>
        <p:spPr bwMode="auto">
          <a:xfrm>
            <a:off x="6739200" y="6005520"/>
            <a:ext cx="3013920" cy="2953080"/>
          </a:xfrm>
          <a:prstGeom prst="rect">
            <a:avLst/>
          </a:prstGeom>
          <a:ln w="0">
            <a:noFill/>
          </a:ln>
          <a:effectLst>
            <a:softEdge rad="31680"/>
          </a:effectLst>
        </p:spPr>
      </p:pic>
      <p:sp>
        <p:nvSpPr>
          <p:cNvPr id="154" name="CustomShape 21"/>
          <p:cNvSpPr/>
          <p:nvPr/>
        </p:nvSpPr>
        <p:spPr bwMode="auto">
          <a:xfrm>
            <a:off x="359024" y="937984"/>
            <a:ext cx="5524920" cy="109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  <a:t>Son 2 criptomonedas independientes y descentralizadas. Bitcoin (BTC) es rastreable, mientras no se puede rastrear Monero (XMR).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55" name="CustomShape 22"/>
          <p:cNvSpPr/>
          <p:nvPr/>
        </p:nvSpPr>
        <p:spPr bwMode="auto">
          <a:xfrm>
            <a:off x="13109400" y="174600"/>
            <a:ext cx="4278600" cy="10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3200" b="1" strike="noStrike" spc="-1">
                <a:solidFill>
                  <a:srgbClr val="ED7D31"/>
                </a:solidFill>
                <a:latin typeface="Calibri"/>
                <a:ea typeface="DejaVu Sans"/>
              </a:rPr>
              <a:t>¿Cuáles son las cargos de transacción?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6" name="CustomShape 23"/>
          <p:cNvSpPr/>
          <p:nvPr/>
        </p:nvSpPr>
        <p:spPr bwMode="auto">
          <a:xfrm>
            <a:off x="7023601" y="9336600"/>
            <a:ext cx="2206079" cy="2603831"/>
          </a:xfrm>
          <a:prstGeom prst="round2DiagRect">
            <a:avLst>
              <a:gd name="adj1" fmla="val 16667"/>
              <a:gd name="adj2" fmla="val 0"/>
            </a:avLst>
          </a:prstGeom>
          <a:blipFill>
            <a:blip r:embed="rId6"/>
            <a:stretch>
              <a:fillRect l="-44142" b="-22741"/>
            </a:stretch>
          </a:blipFill>
          <a:ln w="88900" cap="sq">
            <a:solidFill>
              <a:srgbClr val="FFFFFF"/>
            </a:solidFill>
            <a:miter/>
          </a:ln>
          <a:effectLst>
            <a:outerShdw blurRad="254000" sx="101000" sy="101000" algn="tl" rotWithShape="0">
              <a:srgbClr val="000000">
                <a:alpha val="11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157" name="CustomShape 24"/>
          <p:cNvSpPr/>
          <p:nvPr/>
        </p:nvSpPr>
        <p:spPr bwMode="auto">
          <a:xfrm>
            <a:off x="12336120" y="4337720"/>
            <a:ext cx="5749560" cy="88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¡No, si sigues el tutorial a continuación, te vuelves 100% soberano sobre tu dinero!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fr-FR" sz="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400" b="0" strike="noStrike" spc="-1">
              <a:latin typeface="Arial"/>
            </a:endParaRPr>
          </a:p>
        </p:txBody>
      </p:sp>
      <p:sp>
        <p:nvSpPr>
          <p:cNvPr id="158" name="CustomShape 25"/>
          <p:cNvSpPr/>
          <p:nvPr/>
        </p:nvSpPr>
        <p:spPr bwMode="auto">
          <a:xfrm>
            <a:off x="12160440" y="3758400"/>
            <a:ext cx="62830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3600" b="1" strike="noStrike" spc="-1">
                <a:solidFill>
                  <a:srgbClr val="ED7D31"/>
                </a:solidFill>
                <a:latin typeface="Calibri"/>
                <a:ea typeface="DejaVu Sans"/>
              </a:rPr>
              <a:t>¿Me los pueden robar? 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59" name="CustomShape 26"/>
          <p:cNvSpPr/>
          <p:nvPr/>
        </p:nvSpPr>
        <p:spPr bwMode="auto">
          <a:xfrm>
            <a:off x="12483000" y="5201816"/>
            <a:ext cx="5406120" cy="210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Monero</a:t>
            </a: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es </a:t>
            </a:r>
            <a:r>
              <a:rPr lang="fr-FR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imposible de rastrear</a:t>
            </a: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, los pagos son comparables al efectivo pero no manipulados por el BCE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fr-FR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💡 </a:t>
            </a:r>
            <a:r>
              <a:rPr lang="fr-FR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¡Las autoridades fiscales de los EE. UU. están ofreciendo 6 625,000 a quien logre descifrar 1 dirección XMR!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0" name="CustomShape 27"/>
          <p:cNvSpPr/>
          <p:nvPr/>
        </p:nvSpPr>
        <p:spPr bwMode="auto">
          <a:xfrm>
            <a:off x="9684720" y="9288330"/>
            <a:ext cx="2067120" cy="2542709"/>
          </a:xfrm>
          <a:prstGeom prst="round2DiagRect">
            <a:avLst>
              <a:gd name="adj1" fmla="val 16667"/>
              <a:gd name="adj2" fmla="val 0"/>
            </a:avLst>
          </a:prstGeom>
          <a:blipFill>
            <a:blip r:embed="rId7"/>
            <a:stretch>
              <a:fillRect t="-25026" b="-1"/>
            </a:stretch>
          </a:blipFill>
          <a:ln w="88900" cap="sq">
            <a:solidFill>
              <a:srgbClr val="FFFFFF"/>
            </a:solidFill>
            <a:miter/>
          </a:ln>
          <a:effectLst>
            <a:outerShdw blurRad="254000" sx="101000" sy="101000" algn="tl" rotWithShape="0">
              <a:srgbClr val="000000">
                <a:alpha val="11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/>
          </a:p>
        </p:txBody>
      </p:sp>
      <p:pic>
        <p:nvPicPr>
          <p:cNvPr id="161" name="Image 70"/>
          <p:cNvPicPr/>
          <p:nvPr/>
        </p:nvPicPr>
        <p:blipFill>
          <a:blip r:embed="rId8"/>
          <a:stretch/>
        </p:blipFill>
        <p:spPr bwMode="auto">
          <a:xfrm>
            <a:off x="13496040" y="8732880"/>
            <a:ext cx="955800" cy="947879"/>
          </a:xfrm>
          <a:prstGeom prst="rect">
            <a:avLst/>
          </a:prstGeom>
          <a:ln w="0">
            <a:noFill/>
          </a:ln>
        </p:spPr>
      </p:pic>
      <p:pic>
        <p:nvPicPr>
          <p:cNvPr id="162" name="Image 76"/>
          <p:cNvPicPr/>
          <p:nvPr/>
        </p:nvPicPr>
        <p:blipFill>
          <a:blip r:embed="rId9"/>
          <a:srcRect r="47281"/>
          <a:stretch/>
        </p:blipFill>
        <p:spPr bwMode="auto">
          <a:xfrm>
            <a:off x="8864640" y="2364120"/>
            <a:ext cx="1584720" cy="1318680"/>
          </a:xfrm>
          <a:prstGeom prst="rect">
            <a:avLst/>
          </a:prstGeom>
          <a:ln w="0">
            <a:noFill/>
          </a:ln>
        </p:spPr>
      </p:pic>
      <p:pic>
        <p:nvPicPr>
          <p:cNvPr id="163" name="Image 78"/>
          <p:cNvPicPr/>
          <p:nvPr/>
        </p:nvPicPr>
        <p:blipFill>
          <a:blip r:embed="rId10"/>
          <a:stretch/>
        </p:blipFill>
        <p:spPr bwMode="auto">
          <a:xfrm>
            <a:off x="10449720" y="2244960"/>
            <a:ext cx="1437120" cy="13323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64" name="Table 28"/>
          <p:cNvGraphicFramePr>
            <a:graphicFrameLocks/>
          </p:cNvGraphicFramePr>
          <p:nvPr/>
        </p:nvGraphicFramePr>
        <p:xfrm>
          <a:off x="12477240" y="1368720"/>
          <a:ext cx="4846680" cy="2301120"/>
        </p:xfrm>
        <a:graphic>
          <a:graphicData uri="http://schemas.openxmlformats.org/drawingml/2006/table">
            <a:tbl>
              <a:tblPr/>
              <a:tblGrid>
                <a:gridCol w="1728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2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fr-FR" sz="2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Bitcoin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0,20€ a 15€  </a:t>
                      </a:r>
                      <a:r>
                        <a:rPr lang="fr-FR" sz="1800" b="0" u="sng" strike="noStrike" spc="-1">
                          <a:solidFill>
                            <a:srgbClr val="0563C1"/>
                          </a:solidFill>
                          <a:latin typeface="Calibri"/>
                          <a:hlinkClick r:id="rId11" tooltip="https://ycharts.com/indicators/bitcoin_average_transaction_fee"/>
                        </a:rPr>
                        <a:t>(lien)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fr-FR" sz="2400" b="0" strike="noStrike" spc="-1">
                          <a:solidFill>
                            <a:srgbClr val="A6A6A6"/>
                          </a:solidFill>
                          <a:latin typeface="Calibri"/>
                        </a:rPr>
                        <a:t>Bitcoin</a:t>
                      </a:r>
                      <a:endParaRPr lang="en-US" sz="24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fr-FR" sz="2400" b="0" strike="noStrike" spc="-1">
                          <a:solidFill>
                            <a:srgbClr val="A6A6A6"/>
                          </a:solidFill>
                          <a:latin typeface="Calibri"/>
                        </a:rPr>
                        <a:t>Lightning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  <a:defRPr/>
                      </a:pPr>
                      <a:r>
                        <a:rPr lang="fr-FR" sz="1800" b="0" strike="noStrike" spc="-1">
                          <a:solidFill>
                            <a:srgbClr val="A6A6A6"/>
                          </a:solidFill>
                          <a:latin typeface="Calibri"/>
                        </a:rPr>
                        <a:t>~</a:t>
                      </a:r>
                      <a:r>
                        <a:rPr lang="fr-FR" sz="2000" b="0" strike="noStrike" spc="-1">
                          <a:solidFill>
                            <a:srgbClr val="A6A6A6"/>
                          </a:solidFill>
                          <a:latin typeface="Calibri"/>
                        </a:rPr>
                        <a:t>3€ la 1</a:t>
                      </a:r>
                      <a:r>
                        <a:rPr lang="fr-FR" sz="2000" b="0" strike="noStrike" spc="-1" baseline="30000">
                          <a:solidFill>
                            <a:srgbClr val="A6A6A6"/>
                          </a:solidFill>
                          <a:latin typeface="Calibri"/>
                        </a:rPr>
                        <a:t>ers</a:t>
                      </a:r>
                      <a:r>
                        <a:rPr lang="fr-FR" sz="2000" b="0" strike="noStrike" spc="-1">
                          <a:solidFill>
                            <a:srgbClr val="A6A6A6"/>
                          </a:solidFill>
                          <a:latin typeface="Calibri"/>
                        </a:rPr>
                        <a:t> vez,  luego 0,01€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fr-FR" sz="2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Monero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0,01€ a  0,10€ </a:t>
                      </a:r>
                      <a:r>
                        <a:rPr lang="fr-FR" sz="1800" b="0" u="sng" strike="noStrike" spc="-1">
                          <a:solidFill>
                            <a:srgbClr val="0563C1"/>
                          </a:solidFill>
                          <a:latin typeface="Calibri"/>
                          <a:hlinkClick r:id="rId12" tooltip="https://bitinfocharts.com/comparison/monero-transactionfees.html#3y"/>
                        </a:rPr>
                        <a:t>(lien)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65" name="Group 29"/>
          <p:cNvGrpSpPr/>
          <p:nvPr/>
        </p:nvGrpSpPr>
        <p:grpSpPr bwMode="auto">
          <a:xfrm>
            <a:off x="14681160" y="1695600"/>
            <a:ext cx="2701080" cy="363960"/>
            <a:chOff x="14681160" y="1695600"/>
            <a:chExt cx="2701080" cy="363960"/>
          </a:xfrm>
        </p:grpSpPr>
        <p:sp>
          <p:nvSpPr>
            <p:cNvPr id="166" name="CustomShape 30"/>
            <p:cNvSpPr/>
            <p:nvPr/>
          </p:nvSpPr>
          <p:spPr bwMode="auto">
            <a:xfrm>
              <a:off x="14736600" y="1788480"/>
              <a:ext cx="1955520" cy="20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167" name="CustomShape 31"/>
            <p:cNvSpPr/>
            <p:nvPr/>
          </p:nvSpPr>
          <p:spPr bwMode="auto">
            <a:xfrm>
              <a:off x="16711560" y="1695600"/>
              <a:ext cx="6706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defRPr/>
              </a:pPr>
              <a:r>
                <a:rPr lang="fr-FR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20€ 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68" name="CustomShape 32"/>
            <p:cNvSpPr/>
            <p:nvPr/>
          </p:nvSpPr>
          <p:spPr bwMode="auto">
            <a:xfrm>
              <a:off x="14681160" y="1787400"/>
              <a:ext cx="1651680" cy="200160"/>
            </a:xfrm>
            <a:prstGeom prst="rect">
              <a:avLst/>
            </a:prstGeom>
            <a:gradFill rotWithShape="0">
              <a:gsLst>
                <a:gs pos="0">
                  <a:srgbClr val="70AD47"/>
                </a:gs>
                <a:gs pos="100000">
                  <a:srgbClr val="FFC000"/>
                </a:gs>
              </a:gsLst>
              <a:lin ang="0" scaled="1"/>
            </a:gra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</p:grpSp>
      <p:grpSp>
        <p:nvGrpSpPr>
          <p:cNvPr id="169" name="Group 33"/>
          <p:cNvGrpSpPr/>
          <p:nvPr/>
        </p:nvGrpSpPr>
        <p:grpSpPr bwMode="auto">
          <a:xfrm>
            <a:off x="14684400" y="2507760"/>
            <a:ext cx="2577600" cy="363960"/>
            <a:chOff x="14684400" y="2507760"/>
            <a:chExt cx="2577600" cy="363960"/>
          </a:xfrm>
        </p:grpSpPr>
        <p:sp>
          <p:nvSpPr>
            <p:cNvPr id="170" name="CustomShape 34"/>
            <p:cNvSpPr/>
            <p:nvPr/>
          </p:nvSpPr>
          <p:spPr bwMode="auto">
            <a:xfrm>
              <a:off x="14687640" y="2594880"/>
              <a:ext cx="1997640" cy="195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171" name="CustomShape 35"/>
            <p:cNvSpPr/>
            <p:nvPr/>
          </p:nvSpPr>
          <p:spPr bwMode="auto">
            <a:xfrm>
              <a:off x="16698960" y="2507760"/>
              <a:ext cx="5630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defRPr/>
              </a:pPr>
              <a:r>
                <a:rPr lang="fr-FR" sz="1800" b="0" strike="noStrike" spc="-1">
                  <a:solidFill>
                    <a:srgbClr val="A6A6A6"/>
                  </a:solidFill>
                  <a:latin typeface="Calibri"/>
                  <a:ea typeface="DejaVu Sans"/>
                </a:rPr>
                <a:t>20€ 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72" name="CustomShape 36"/>
            <p:cNvSpPr/>
            <p:nvPr/>
          </p:nvSpPr>
          <p:spPr bwMode="auto">
            <a:xfrm>
              <a:off x="14684400" y="2594880"/>
              <a:ext cx="186120" cy="198000"/>
            </a:xfrm>
            <a:prstGeom prst="rect">
              <a:avLst/>
            </a:prstGeom>
            <a:gradFill rotWithShape="0">
              <a:gsLst>
                <a:gs pos="0">
                  <a:srgbClr val="70AD47"/>
                </a:gs>
                <a:gs pos="100000">
                  <a:srgbClr val="FFC000"/>
                </a:gs>
              </a:gsLst>
              <a:lin ang="0" scaled="1"/>
            </a:gra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</p:grpSp>
      <p:grpSp>
        <p:nvGrpSpPr>
          <p:cNvPr id="173" name="Group 37"/>
          <p:cNvGrpSpPr/>
          <p:nvPr/>
        </p:nvGrpSpPr>
        <p:grpSpPr bwMode="auto">
          <a:xfrm>
            <a:off x="14684400" y="3292560"/>
            <a:ext cx="2670120" cy="363960"/>
            <a:chOff x="14684400" y="3292560"/>
            <a:chExt cx="2670120" cy="363960"/>
          </a:xfrm>
        </p:grpSpPr>
        <p:sp>
          <p:nvSpPr>
            <p:cNvPr id="174" name="CustomShape 38"/>
            <p:cNvSpPr/>
            <p:nvPr/>
          </p:nvSpPr>
          <p:spPr bwMode="auto">
            <a:xfrm>
              <a:off x="14687640" y="3378240"/>
              <a:ext cx="1997640" cy="195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175" name="CustomShape 39"/>
            <p:cNvSpPr/>
            <p:nvPr/>
          </p:nvSpPr>
          <p:spPr bwMode="auto">
            <a:xfrm>
              <a:off x="16696800" y="3292560"/>
              <a:ext cx="657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defRPr/>
              </a:pPr>
              <a:r>
                <a:rPr lang="fr-FR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20€ 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76" name="CustomShape 40"/>
            <p:cNvSpPr/>
            <p:nvPr/>
          </p:nvSpPr>
          <p:spPr bwMode="auto">
            <a:xfrm>
              <a:off x="14684400" y="3378240"/>
              <a:ext cx="186120" cy="204120"/>
            </a:xfrm>
            <a:prstGeom prst="rect">
              <a:avLst/>
            </a:prstGeom>
            <a:gradFill rotWithShape="0">
              <a:gsLst>
                <a:gs pos="0">
                  <a:srgbClr val="70AD47"/>
                </a:gs>
                <a:gs pos="100000">
                  <a:srgbClr val="FFC00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</p:grpSp>
      <p:grpSp>
        <p:nvGrpSpPr>
          <p:cNvPr id="177" name="Group 41"/>
          <p:cNvGrpSpPr/>
          <p:nvPr/>
        </p:nvGrpSpPr>
        <p:grpSpPr bwMode="auto">
          <a:xfrm>
            <a:off x="4191338" y="5988023"/>
            <a:ext cx="1136238" cy="725961"/>
            <a:chOff x="3972820" y="5950548"/>
            <a:chExt cx="1284675" cy="820800"/>
          </a:xfrm>
        </p:grpSpPr>
        <p:sp>
          <p:nvSpPr>
            <p:cNvPr id="178" name="CustomShape 42"/>
            <p:cNvSpPr/>
            <p:nvPr/>
          </p:nvSpPr>
          <p:spPr bwMode="auto">
            <a:xfrm>
              <a:off x="3972820" y="5950548"/>
              <a:ext cx="447480" cy="82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defRPr/>
              </a:pPr>
              <a:r>
                <a:rPr lang="fr-FR" sz="4800" b="1" strike="noStrike" spc="-1">
                  <a:solidFill>
                    <a:srgbClr val="70AD47"/>
                  </a:solidFill>
                  <a:latin typeface="Calibri"/>
                  <a:ea typeface="DejaVu Sans"/>
                </a:rPr>
                <a:t>=</a:t>
              </a:r>
              <a:endParaRPr lang="en-US" sz="4800" b="0" strike="noStrike" spc="-1">
                <a:latin typeface="Arial"/>
              </a:endParaRPr>
            </a:p>
          </p:txBody>
        </p:sp>
        <p:pic>
          <p:nvPicPr>
            <p:cNvPr id="179" name="Image 96"/>
            <p:cNvPicPr/>
            <p:nvPr/>
          </p:nvPicPr>
          <p:blipFill>
            <a:blip r:embed="rId13"/>
            <a:stretch/>
          </p:blipFill>
          <p:spPr bwMode="auto">
            <a:xfrm>
              <a:off x="4654495" y="6160320"/>
              <a:ext cx="603000" cy="6030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80" name="Image 102"/>
          <p:cNvPicPr/>
          <p:nvPr/>
        </p:nvPicPr>
        <p:blipFill>
          <a:blip r:embed="rId13"/>
          <a:stretch/>
        </p:blipFill>
        <p:spPr bwMode="auto">
          <a:xfrm>
            <a:off x="13653720" y="1571759"/>
            <a:ext cx="322560" cy="322560"/>
          </a:xfrm>
          <a:prstGeom prst="rect">
            <a:avLst/>
          </a:prstGeom>
          <a:ln w="0">
            <a:noFill/>
          </a:ln>
        </p:spPr>
      </p:pic>
      <p:grpSp>
        <p:nvGrpSpPr>
          <p:cNvPr id="181" name="Group 43"/>
          <p:cNvGrpSpPr/>
          <p:nvPr/>
        </p:nvGrpSpPr>
        <p:grpSpPr bwMode="auto">
          <a:xfrm>
            <a:off x="5327576" y="6137920"/>
            <a:ext cx="656799" cy="626879"/>
            <a:chOff x="5176440" y="6102720"/>
            <a:chExt cx="720720" cy="754920"/>
          </a:xfrm>
        </p:grpSpPr>
        <p:sp>
          <p:nvSpPr>
            <p:cNvPr id="182" name="CustomShape 44"/>
            <p:cNvSpPr/>
            <p:nvPr/>
          </p:nvSpPr>
          <p:spPr bwMode="auto">
            <a:xfrm>
              <a:off x="5231520" y="6161760"/>
              <a:ext cx="610560" cy="64764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pic>
          <p:nvPicPr>
            <p:cNvPr id="183" name="Picture 2" descr="Logo, logos, monero icon - Free download on Iconfinder"/>
            <p:cNvPicPr/>
            <p:nvPr/>
          </p:nvPicPr>
          <p:blipFill>
            <a:blip r:embed="rId14"/>
            <a:stretch/>
          </p:blipFill>
          <p:spPr bwMode="auto">
            <a:xfrm>
              <a:off x="5176440" y="6102720"/>
              <a:ext cx="720720" cy="754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84" name="Group 45"/>
          <p:cNvGrpSpPr/>
          <p:nvPr/>
        </p:nvGrpSpPr>
        <p:grpSpPr bwMode="auto">
          <a:xfrm>
            <a:off x="13627440" y="3123000"/>
            <a:ext cx="361080" cy="348480"/>
            <a:chOff x="13627440" y="3123000"/>
            <a:chExt cx="361080" cy="348480"/>
          </a:xfrm>
        </p:grpSpPr>
        <p:sp>
          <p:nvSpPr>
            <p:cNvPr id="185" name="CustomShape 46"/>
            <p:cNvSpPr/>
            <p:nvPr/>
          </p:nvSpPr>
          <p:spPr bwMode="auto">
            <a:xfrm>
              <a:off x="13654800" y="3150360"/>
              <a:ext cx="305640" cy="2988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pic>
          <p:nvPicPr>
            <p:cNvPr id="186" name="Picture 2" descr="Logo, logos, monero icon - Free download on Iconfinder"/>
            <p:cNvPicPr/>
            <p:nvPr/>
          </p:nvPicPr>
          <p:blipFill>
            <a:blip r:embed="rId14"/>
            <a:stretch/>
          </p:blipFill>
          <p:spPr bwMode="auto">
            <a:xfrm>
              <a:off x="13627440" y="3123000"/>
              <a:ext cx="361080" cy="348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87" name="Picture 2"/>
          <p:cNvPicPr/>
          <p:nvPr/>
        </p:nvPicPr>
        <p:blipFill>
          <a:blip r:embed="rId15">
            <a:alphaModFix amt="50000"/>
          </a:blip>
          <a:stretch/>
        </p:blipFill>
        <p:spPr bwMode="auto">
          <a:xfrm>
            <a:off x="13905720" y="2310480"/>
            <a:ext cx="227160" cy="227160"/>
          </a:xfrm>
          <a:prstGeom prst="rect">
            <a:avLst/>
          </a:prstGeom>
          <a:ln w="0">
            <a:noFill/>
          </a:ln>
        </p:spPr>
      </p:pic>
      <p:pic>
        <p:nvPicPr>
          <p:cNvPr id="188" name="Image 111"/>
          <p:cNvPicPr/>
          <p:nvPr/>
        </p:nvPicPr>
        <p:blipFill>
          <a:blip r:embed="rId16">
            <a:alphaModFix amt="50000"/>
          </a:blip>
          <a:stretch/>
        </p:blipFill>
        <p:spPr bwMode="auto">
          <a:xfrm>
            <a:off x="13655880" y="2233080"/>
            <a:ext cx="308520" cy="308520"/>
          </a:xfrm>
          <a:prstGeom prst="rect">
            <a:avLst/>
          </a:prstGeom>
          <a:ln w="0">
            <a:noFill/>
          </a:ln>
        </p:spPr>
      </p:pic>
      <p:sp>
        <p:nvSpPr>
          <p:cNvPr id="189" name="CustomShape 47"/>
          <p:cNvSpPr/>
          <p:nvPr/>
        </p:nvSpPr>
        <p:spPr bwMode="auto">
          <a:xfrm>
            <a:off x="14267520" y="1684440"/>
            <a:ext cx="452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0€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0" name="CustomShape 48"/>
          <p:cNvSpPr/>
          <p:nvPr/>
        </p:nvSpPr>
        <p:spPr bwMode="auto">
          <a:xfrm>
            <a:off x="14259600" y="2491200"/>
            <a:ext cx="452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1800" b="0" strike="noStrike" spc="-1">
                <a:solidFill>
                  <a:srgbClr val="A6A6A6"/>
                </a:solidFill>
                <a:latin typeface="Calibri"/>
                <a:ea typeface="DejaVu Sans"/>
              </a:rPr>
              <a:t>0€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1" name="CustomShape 49"/>
          <p:cNvSpPr/>
          <p:nvPr/>
        </p:nvSpPr>
        <p:spPr bwMode="auto">
          <a:xfrm>
            <a:off x="14259600" y="3294720"/>
            <a:ext cx="452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0€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2" name="Image 115"/>
          <p:cNvPicPr/>
          <p:nvPr/>
        </p:nvPicPr>
        <p:blipFill>
          <a:blip r:embed="rId17"/>
          <a:stretch/>
        </p:blipFill>
        <p:spPr bwMode="auto">
          <a:xfrm>
            <a:off x="3597120" y="12415680"/>
            <a:ext cx="1203120" cy="385560"/>
          </a:xfrm>
          <a:prstGeom prst="rect">
            <a:avLst/>
          </a:prstGeom>
          <a:ln w="0">
            <a:noFill/>
          </a:ln>
        </p:spPr>
      </p:pic>
      <p:sp>
        <p:nvSpPr>
          <p:cNvPr id="193" name="CustomShape 50"/>
          <p:cNvSpPr/>
          <p:nvPr/>
        </p:nvSpPr>
        <p:spPr bwMode="auto">
          <a:xfrm>
            <a:off x="14183640" y="8893080"/>
            <a:ext cx="30502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2800" b="1" u="sng" strike="noStrike" spc="-1">
                <a:solidFill>
                  <a:srgbClr val="1F4E79"/>
                </a:solidFill>
                <a:latin typeface="Calibri"/>
                <a:ea typeface="DejaVu Sans"/>
              </a:rPr>
              <a:t>CakeWallet.com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94" name="CustomShape 51"/>
          <p:cNvSpPr/>
          <p:nvPr/>
        </p:nvSpPr>
        <p:spPr bwMode="auto">
          <a:xfrm>
            <a:off x="12581280" y="8204039"/>
            <a:ext cx="39999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1</a:t>
            </a:r>
            <a:r>
              <a:rPr lang="fr-FR" sz="2200" b="1" strike="noStrike" spc="-1">
                <a:solidFill>
                  <a:srgbClr val="000000"/>
                </a:solidFill>
                <a:latin typeface="Calibri"/>
                <a:ea typeface="DejaVu Sans"/>
              </a:rPr>
              <a:t>. Descarga la aplicación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95" name="CustomShape 52"/>
          <p:cNvSpPr/>
          <p:nvPr/>
        </p:nvSpPr>
        <p:spPr bwMode="auto">
          <a:xfrm>
            <a:off x="14068800" y="10285920"/>
            <a:ext cx="369324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2000" b="1" strike="noStrike" spc="-1">
                <a:solidFill>
                  <a:srgbClr val="000000"/>
                </a:solidFill>
                <a:latin typeface="Wingdings"/>
                <a:ea typeface="DejaVu Sans"/>
              </a:rPr>
              <a:t></a:t>
            </a:r>
            <a:r>
              <a:rPr lang="fr-FR" sz="2000" b="1" strike="noStrike" spc="-1">
                <a:solidFill>
                  <a:srgbClr val="000000"/>
                </a:solidFill>
                <a:latin typeface="Calibri"/>
                <a:ea typeface="DejaVu Sans"/>
              </a:rPr>
              <a:t> ¡Video tutorial en 16 min!!</a:t>
            </a:r>
            <a:br>
              <a:rPr/>
            </a:br>
            <a:r>
              <a:rPr lang="fr-FR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Al elijir Monero, "</a:t>
            </a:r>
            <a:r>
              <a:rPr lang="fr-FR" sz="2000" b="0" strike="noStrike" spc="-1">
                <a:solidFill>
                  <a:srgbClr val="385623"/>
                </a:solidFill>
                <a:latin typeface="Calibri"/>
                <a:ea typeface="DejaVu Sans"/>
              </a:rPr>
              <a:t>Semilla legacy</a:t>
            </a:r>
            <a:r>
              <a:rPr lang="fr-FR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fr-FR" sz="2000" b="0" strike="noStrike" spc="-1">
                <a:solidFill>
                  <a:srgbClr val="385623"/>
                </a:solidFill>
                <a:latin typeface="Calibri"/>
                <a:ea typeface="DejaVu Sans"/>
              </a:rPr>
              <a:t>25</a:t>
            </a:r>
            <a:r>
              <a:rPr lang="fr-FR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" y no Polyseed (</a:t>
            </a:r>
            <a:r>
              <a:rPr lang="fr-FR" sz="2000" b="0" strike="noStrike" spc="-1">
                <a:solidFill>
                  <a:srgbClr val="C00000"/>
                </a:solidFill>
                <a:latin typeface="Calibri"/>
                <a:ea typeface="DejaVu Sans"/>
              </a:rPr>
              <a:t>16</a:t>
            </a:r>
            <a:r>
              <a:rPr lang="fr-FR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96" name="CustomShape 53"/>
          <p:cNvSpPr/>
          <p:nvPr/>
        </p:nvSpPr>
        <p:spPr bwMode="auto">
          <a:xfrm>
            <a:off x="12605400" y="9786960"/>
            <a:ext cx="39999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r>
              <a:rPr lang="fr-FR" sz="2200" b="1" strike="noStrike" spc="-1">
                <a:solidFill>
                  <a:srgbClr val="000000"/>
                </a:solidFill>
                <a:latin typeface="Calibri"/>
                <a:ea typeface="DejaVu Sans"/>
              </a:rPr>
              <a:t>. Crea una "billetera"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97" name="CustomShape 54"/>
          <p:cNvSpPr/>
          <p:nvPr/>
        </p:nvSpPr>
        <p:spPr bwMode="auto">
          <a:xfrm>
            <a:off x="12624120" y="11392200"/>
            <a:ext cx="3999960" cy="45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r>
              <a:rPr lang="fr-FR" sz="2200" b="1" strike="noStrike" spc="-1">
                <a:solidFill>
                  <a:srgbClr val="000000"/>
                </a:solidFill>
                <a:latin typeface="Calibri"/>
                <a:ea typeface="DejaVu Sans"/>
              </a:rPr>
              <a:t>. Escribe tus 25 palabras clave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98" name="CustomShape 55"/>
          <p:cNvSpPr/>
          <p:nvPr/>
        </p:nvSpPr>
        <p:spPr bwMode="auto">
          <a:xfrm>
            <a:off x="12931560" y="11814840"/>
            <a:ext cx="500652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¡En papel o metal, no en una computadora o teléfono!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99" name="CustomShape 56"/>
          <p:cNvSpPr/>
          <p:nvPr/>
        </p:nvSpPr>
        <p:spPr bwMode="auto">
          <a:xfrm>
            <a:off x="12642840" y="12601800"/>
            <a:ext cx="5510160" cy="790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r>
              <a:rPr lang="fr-FR" sz="2200" b="1" strike="noStrike" spc="-1">
                <a:solidFill>
                  <a:srgbClr val="000000"/>
                </a:solidFill>
                <a:latin typeface="Calibri"/>
                <a:ea typeface="DejaVu Sans"/>
              </a:rPr>
              <a:t>. ¿Para comprar algunos como cliente?</a:t>
            </a:r>
            <a:br>
              <a:rPr/>
            </a:br>
            <a:r>
              <a:rPr lang="fr-FR" sz="2200" b="1" strike="noStrike" spc="-1">
                <a:solidFill>
                  <a:srgbClr val="000000"/>
                </a:solidFill>
                <a:latin typeface="Calibri"/>
                <a:ea typeface="DejaVu Sans"/>
              </a:rPr>
              <a:t>     </a:t>
            </a:r>
            <a: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  <a:t>Botón Comprar y luego DFX Connect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0" name="CustomShape 57"/>
          <p:cNvSpPr/>
          <p:nvPr/>
        </p:nvSpPr>
        <p:spPr bwMode="auto">
          <a:xfrm rot="1870800" flipV="1">
            <a:off x="17146800" y="12236760"/>
            <a:ext cx="1346400" cy="1346759"/>
          </a:xfrm>
          <a:prstGeom prst="circularArrow">
            <a:avLst>
              <a:gd name="adj1" fmla="val 9322"/>
              <a:gd name="adj2" fmla="val 2057139"/>
              <a:gd name="adj3" fmla="val 19200058"/>
              <a:gd name="adj4" fmla="val 15608986"/>
              <a:gd name="adj5" fmla="val 16761"/>
            </a:avLst>
          </a:prstGeom>
          <a:solidFill>
            <a:srgbClr val="FFAF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/>
          </a:p>
        </p:txBody>
      </p:sp>
      <p:grpSp>
        <p:nvGrpSpPr>
          <p:cNvPr id="201" name="Group 58"/>
          <p:cNvGrpSpPr/>
          <p:nvPr/>
        </p:nvGrpSpPr>
        <p:grpSpPr bwMode="auto">
          <a:xfrm>
            <a:off x="369360" y="8606160"/>
            <a:ext cx="5730840" cy="3709080"/>
            <a:chOff x="369360" y="8606160"/>
            <a:chExt cx="5730840" cy="3709080"/>
          </a:xfrm>
        </p:grpSpPr>
        <p:pic>
          <p:nvPicPr>
            <p:cNvPr id="202" name="Image 1023"/>
            <p:cNvPicPr/>
            <p:nvPr/>
          </p:nvPicPr>
          <p:blipFill>
            <a:blip r:embed="rId18"/>
            <a:srcRect b="3015"/>
            <a:stretch/>
          </p:blipFill>
          <p:spPr bwMode="auto">
            <a:xfrm>
              <a:off x="369360" y="8606160"/>
              <a:ext cx="5730840" cy="3709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3" name="CustomShape 59"/>
            <p:cNvSpPr/>
            <p:nvPr/>
          </p:nvSpPr>
          <p:spPr bwMode="auto">
            <a:xfrm>
              <a:off x="4555080" y="9225720"/>
              <a:ext cx="390240" cy="303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04" name="Line 60"/>
          <p:cNvSpPr/>
          <p:nvPr/>
        </p:nvSpPr>
        <p:spPr bwMode="auto">
          <a:xfrm>
            <a:off x="18243360" y="0"/>
            <a:ext cx="0" cy="137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/>
          </a:p>
        </p:txBody>
      </p:sp>
      <p:pic>
        <p:nvPicPr>
          <p:cNvPr id="205" name="Image 1043"/>
          <p:cNvPicPr/>
          <p:nvPr/>
        </p:nvPicPr>
        <p:blipFill>
          <a:blip r:embed="rId19"/>
          <a:stretch/>
        </p:blipFill>
        <p:spPr bwMode="auto">
          <a:xfrm>
            <a:off x="6131880" y="3810960"/>
            <a:ext cx="1026000" cy="922320"/>
          </a:xfrm>
          <a:prstGeom prst="rect">
            <a:avLst/>
          </a:prstGeom>
          <a:ln w="0">
            <a:noFill/>
          </a:ln>
        </p:spPr>
      </p:pic>
      <p:pic>
        <p:nvPicPr>
          <p:cNvPr id="206" name="Image 1045"/>
          <p:cNvPicPr/>
          <p:nvPr/>
        </p:nvPicPr>
        <p:blipFill>
          <a:blip r:embed="rId20"/>
          <a:stretch/>
        </p:blipFill>
        <p:spPr bwMode="auto">
          <a:xfrm flipH="1">
            <a:off x="11094840" y="3789360"/>
            <a:ext cx="1104840" cy="1000080"/>
          </a:xfrm>
          <a:prstGeom prst="rect">
            <a:avLst/>
          </a:prstGeom>
          <a:ln w="0">
            <a:noFill/>
          </a:ln>
        </p:spPr>
      </p:pic>
      <p:sp>
        <p:nvSpPr>
          <p:cNvPr id="207" name="CustomShape 61"/>
          <p:cNvSpPr/>
          <p:nvPr/>
        </p:nvSpPr>
        <p:spPr bwMode="auto">
          <a:xfrm>
            <a:off x="17332200" y="1621440"/>
            <a:ext cx="10123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1800" b="0" strike="noStrike" spc="-1">
                <a:solidFill>
                  <a:srgbClr val="843C0B"/>
                </a:solidFill>
                <a:latin typeface="Calibri"/>
                <a:ea typeface="DejaVu Sans"/>
              </a:rPr>
              <a:t>&gt;1 min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8" name="CustomShape 62"/>
          <p:cNvSpPr/>
          <p:nvPr/>
        </p:nvSpPr>
        <p:spPr bwMode="auto">
          <a:xfrm>
            <a:off x="17399160" y="2350440"/>
            <a:ext cx="8175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1800" b="0" strike="noStrike" spc="-1">
                <a:solidFill>
                  <a:srgbClr val="808080"/>
                </a:solidFill>
                <a:latin typeface="Calibri"/>
                <a:ea typeface="DejaVu Sans"/>
              </a:rPr>
              <a:t>3 sec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9" name="CustomShape 63"/>
          <p:cNvSpPr/>
          <p:nvPr/>
        </p:nvSpPr>
        <p:spPr bwMode="auto">
          <a:xfrm>
            <a:off x="17370000" y="3082320"/>
            <a:ext cx="7927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10 sec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0" name="CustomShape 64"/>
          <p:cNvSpPr/>
          <p:nvPr/>
        </p:nvSpPr>
        <p:spPr bwMode="auto">
          <a:xfrm>
            <a:off x="17405280" y="835200"/>
            <a:ext cx="68040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Plazos del info 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11" name="Image 2"/>
          <p:cNvPicPr/>
          <p:nvPr/>
        </p:nvPicPr>
        <p:blipFill>
          <a:blip r:embed="rId21"/>
          <a:stretch/>
        </p:blipFill>
        <p:spPr bwMode="auto">
          <a:xfrm>
            <a:off x="12951360" y="10275120"/>
            <a:ext cx="1072080" cy="1072080"/>
          </a:xfrm>
          <a:prstGeom prst="rect">
            <a:avLst/>
          </a:prstGeom>
          <a:ln w="0">
            <a:noFill/>
          </a:ln>
        </p:spPr>
      </p:pic>
      <p:grpSp>
        <p:nvGrpSpPr>
          <p:cNvPr id="212" name="Group 65"/>
          <p:cNvGrpSpPr/>
          <p:nvPr/>
        </p:nvGrpSpPr>
        <p:grpSpPr bwMode="auto">
          <a:xfrm>
            <a:off x="7475760" y="2446560"/>
            <a:ext cx="1210680" cy="1434600"/>
            <a:chOff x="7475760" y="2446560"/>
            <a:chExt cx="1210680" cy="1434600"/>
          </a:xfrm>
        </p:grpSpPr>
        <p:pic>
          <p:nvPicPr>
            <p:cNvPr id="213" name="Google Shape;139;p5"/>
            <p:cNvPicPr/>
            <p:nvPr/>
          </p:nvPicPr>
          <p:blipFill>
            <a:blip r:embed="rId22"/>
            <a:srcRect l="11750" t="22829" r="45641" b="9864"/>
            <a:stretch/>
          </p:blipFill>
          <p:spPr bwMode="auto">
            <a:xfrm>
              <a:off x="7475760" y="2446560"/>
              <a:ext cx="1210680" cy="1434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4" name="Google Shape;139;p5"/>
            <p:cNvPicPr/>
            <p:nvPr/>
          </p:nvPicPr>
          <p:blipFill>
            <a:blip r:embed="rId22"/>
            <a:srcRect l="48591" t="49278" r="45641" b="30092"/>
            <a:stretch/>
          </p:blipFill>
          <p:spPr bwMode="auto">
            <a:xfrm>
              <a:off x="8523360" y="3436920"/>
              <a:ext cx="163080" cy="4388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15" name="CustomShape 66"/>
          <p:cNvSpPr/>
          <p:nvPr/>
        </p:nvSpPr>
        <p:spPr bwMode="auto">
          <a:xfrm>
            <a:off x="17079120" y="12948840"/>
            <a:ext cx="1055520" cy="45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✔️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16" name="Image 25"/>
          <p:cNvPicPr/>
          <p:nvPr/>
        </p:nvPicPr>
        <p:blipFill>
          <a:blip r:embed="rId13"/>
          <a:stretch/>
        </p:blipFill>
        <p:spPr bwMode="auto">
          <a:xfrm>
            <a:off x="16262640" y="9741600"/>
            <a:ext cx="447840" cy="447840"/>
          </a:xfrm>
          <a:prstGeom prst="rect">
            <a:avLst/>
          </a:prstGeom>
          <a:ln w="0">
            <a:noFill/>
          </a:ln>
        </p:spPr>
      </p:pic>
      <p:grpSp>
        <p:nvGrpSpPr>
          <p:cNvPr id="217" name="Group 67"/>
          <p:cNvGrpSpPr/>
          <p:nvPr/>
        </p:nvGrpSpPr>
        <p:grpSpPr bwMode="auto">
          <a:xfrm>
            <a:off x="15323400" y="9731160"/>
            <a:ext cx="493560" cy="476280"/>
            <a:chOff x="15323400" y="9731160"/>
            <a:chExt cx="493560" cy="476280"/>
          </a:xfrm>
        </p:grpSpPr>
        <p:sp>
          <p:nvSpPr>
            <p:cNvPr id="218" name="CustomShape 68"/>
            <p:cNvSpPr/>
            <p:nvPr/>
          </p:nvSpPr>
          <p:spPr bwMode="auto">
            <a:xfrm>
              <a:off x="15361200" y="9768600"/>
              <a:ext cx="417960" cy="40896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pic>
          <p:nvPicPr>
            <p:cNvPr id="219" name="Picture 2" descr="Logo, logos, monero icon - Free download on Iconfinder"/>
            <p:cNvPicPr/>
            <p:nvPr/>
          </p:nvPicPr>
          <p:blipFill>
            <a:blip r:embed="rId14"/>
            <a:stretch/>
          </p:blipFill>
          <p:spPr bwMode="auto">
            <a:xfrm>
              <a:off x="15323400" y="9731160"/>
              <a:ext cx="493560" cy="4762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20" name="CustomShape 69"/>
          <p:cNvSpPr/>
          <p:nvPr/>
        </p:nvSpPr>
        <p:spPr bwMode="auto">
          <a:xfrm>
            <a:off x="15574320" y="9803880"/>
            <a:ext cx="8402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    y/o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21" name="Image 19"/>
          <p:cNvPicPr/>
          <p:nvPr/>
        </p:nvPicPr>
        <p:blipFill>
          <a:blip r:embed="rId23"/>
          <a:stretch/>
        </p:blipFill>
        <p:spPr bwMode="auto">
          <a:xfrm>
            <a:off x="16128000" y="7421760"/>
            <a:ext cx="1550880" cy="497160"/>
          </a:xfrm>
          <a:prstGeom prst="rect">
            <a:avLst/>
          </a:prstGeom>
          <a:ln w="0">
            <a:noFill/>
          </a:ln>
        </p:spPr>
      </p:pic>
      <p:sp>
        <p:nvSpPr>
          <p:cNvPr id="222" name="CustomShape 70"/>
          <p:cNvSpPr/>
          <p:nvPr/>
        </p:nvSpPr>
        <p:spPr bwMode="auto">
          <a:xfrm>
            <a:off x="16976880" y="7787160"/>
            <a:ext cx="581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1800" b="0" strike="noStrike" spc="-1">
                <a:solidFill>
                  <a:srgbClr val="404040"/>
                </a:solidFill>
                <a:latin typeface="Calibri"/>
                <a:ea typeface="DejaVu Sans"/>
              </a:rPr>
              <a:t>&amp;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23" name="Group 71"/>
          <p:cNvGrpSpPr/>
          <p:nvPr/>
        </p:nvGrpSpPr>
        <p:grpSpPr bwMode="auto">
          <a:xfrm>
            <a:off x="3989519" y="9528840"/>
            <a:ext cx="932040" cy="463680"/>
            <a:chOff x="3989519" y="9528840"/>
            <a:chExt cx="932040" cy="463680"/>
          </a:xfrm>
        </p:grpSpPr>
        <p:pic>
          <p:nvPicPr>
            <p:cNvPr id="224" name="Image 15"/>
            <p:cNvPicPr/>
            <p:nvPr/>
          </p:nvPicPr>
          <p:blipFill>
            <a:blip r:embed="rId24">
              <a:biLevel thresh="50000"/>
            </a:blip>
            <a:stretch/>
          </p:blipFill>
          <p:spPr bwMode="auto">
            <a:xfrm>
              <a:off x="4029120" y="9528840"/>
              <a:ext cx="892440" cy="437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5" name="Image 16"/>
            <p:cNvPicPr/>
            <p:nvPr/>
          </p:nvPicPr>
          <p:blipFill>
            <a:blip r:embed="rId25">
              <a:biLevel thresh="50000"/>
            </a:blip>
            <a:stretch/>
          </p:blipFill>
          <p:spPr bwMode="auto">
            <a:xfrm>
              <a:off x="4028760" y="9534960"/>
              <a:ext cx="892440" cy="437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6" name="Image 24"/>
            <p:cNvPicPr/>
            <p:nvPr/>
          </p:nvPicPr>
          <p:blipFill>
            <a:blip r:embed="rId25">
              <a:biLevel thresh="50000"/>
            </a:blip>
            <a:stretch/>
          </p:blipFill>
          <p:spPr bwMode="auto">
            <a:xfrm>
              <a:off x="4028760" y="9544680"/>
              <a:ext cx="892440" cy="437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7" name="Image 35"/>
            <p:cNvPicPr/>
            <p:nvPr/>
          </p:nvPicPr>
          <p:blipFill>
            <a:blip r:embed="rId25">
              <a:biLevel thresh="50000"/>
            </a:blip>
            <a:stretch/>
          </p:blipFill>
          <p:spPr bwMode="auto">
            <a:xfrm>
              <a:off x="4028760" y="9554760"/>
              <a:ext cx="892440" cy="437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8" name="CustomShape 72"/>
            <p:cNvSpPr/>
            <p:nvPr/>
          </p:nvSpPr>
          <p:spPr bwMode="auto">
            <a:xfrm>
              <a:off x="3989519" y="9584640"/>
              <a:ext cx="844200" cy="7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229" name="CustomShape 73"/>
            <p:cNvSpPr/>
            <p:nvPr/>
          </p:nvSpPr>
          <p:spPr bwMode="auto">
            <a:xfrm>
              <a:off x="4864680" y="9554760"/>
              <a:ext cx="55080" cy="7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30" name="CustomShape 74"/>
          <p:cNvSpPr/>
          <p:nvPr/>
        </p:nvSpPr>
        <p:spPr bwMode="auto">
          <a:xfrm>
            <a:off x="4550760" y="11970360"/>
            <a:ext cx="907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fr-FR" sz="1800" b="0" strike="noStrike" spc="-1">
                <a:solidFill>
                  <a:srgbClr val="767171"/>
                </a:solidFill>
                <a:latin typeface="Arial"/>
                <a:ea typeface="DejaVu Sans"/>
              </a:rPr>
              <a:t>2024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" name="Group 71">
            <a:extLst>
              <a:ext uri="{FF2B5EF4-FFF2-40B4-BE49-F238E27FC236}">
                <a16:creationId xmlns:a16="http://schemas.microsoft.com/office/drawing/2014/main" id="{A249DA38-1B23-87BE-C161-97E192E629D1}"/>
              </a:ext>
            </a:extLst>
          </p:cNvPr>
          <p:cNvGrpSpPr/>
          <p:nvPr/>
        </p:nvGrpSpPr>
        <p:grpSpPr bwMode="auto">
          <a:xfrm>
            <a:off x="3959424" y="9555120"/>
            <a:ext cx="932040" cy="463680"/>
            <a:chOff x="3989519" y="9528840"/>
            <a:chExt cx="932040" cy="463680"/>
          </a:xfrm>
        </p:grpSpPr>
        <p:pic>
          <p:nvPicPr>
            <p:cNvPr id="3" name="Image 15">
              <a:extLst>
                <a:ext uri="{FF2B5EF4-FFF2-40B4-BE49-F238E27FC236}">
                  <a16:creationId xmlns:a16="http://schemas.microsoft.com/office/drawing/2014/main" id="{6462520E-23A3-CB4E-812C-D7BFDEE116BB}"/>
                </a:ext>
              </a:extLst>
            </p:cNvPr>
            <p:cNvPicPr/>
            <p:nvPr/>
          </p:nvPicPr>
          <p:blipFill>
            <a:blip r:embed="rId2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biLevel thresh="75000"/>
            </a:blip>
            <a:stretch/>
          </p:blipFill>
          <p:spPr bwMode="auto">
            <a:xfrm>
              <a:off x="4029120" y="9528840"/>
              <a:ext cx="892440" cy="437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" name="Image 16">
              <a:extLst>
                <a:ext uri="{FF2B5EF4-FFF2-40B4-BE49-F238E27FC236}">
                  <a16:creationId xmlns:a16="http://schemas.microsoft.com/office/drawing/2014/main" id="{E36C5363-440F-A503-0EC0-84CDABE28AFA}"/>
                </a:ext>
              </a:extLst>
            </p:cNvPr>
            <p:cNvPicPr/>
            <p:nvPr/>
          </p:nvPicPr>
          <p:blipFill>
            <a:blip r:embed="rId2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biLevel thresh="75000"/>
            </a:blip>
            <a:stretch/>
          </p:blipFill>
          <p:spPr bwMode="auto">
            <a:xfrm>
              <a:off x="4028760" y="9534960"/>
              <a:ext cx="892440" cy="437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" name="Image 24">
              <a:extLst>
                <a:ext uri="{FF2B5EF4-FFF2-40B4-BE49-F238E27FC236}">
                  <a16:creationId xmlns:a16="http://schemas.microsoft.com/office/drawing/2014/main" id="{D8ECE325-78C0-A95B-96A2-652FCFBC5B02}"/>
                </a:ext>
              </a:extLst>
            </p:cNvPr>
            <p:cNvPicPr/>
            <p:nvPr/>
          </p:nvPicPr>
          <p:blipFill>
            <a:blip r:embed="rId2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biLevel thresh="75000"/>
            </a:blip>
            <a:stretch/>
          </p:blipFill>
          <p:spPr bwMode="auto">
            <a:xfrm>
              <a:off x="4028760" y="9544680"/>
              <a:ext cx="892440" cy="437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" name="Image 35">
              <a:extLst>
                <a:ext uri="{FF2B5EF4-FFF2-40B4-BE49-F238E27FC236}">
                  <a16:creationId xmlns:a16="http://schemas.microsoft.com/office/drawing/2014/main" id="{05794364-AF06-A84F-7400-62F68BF50555}"/>
                </a:ext>
              </a:extLst>
            </p:cNvPr>
            <p:cNvPicPr/>
            <p:nvPr/>
          </p:nvPicPr>
          <p:blipFill>
            <a:blip r:embed="rId2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biLevel thresh="75000"/>
            </a:blip>
            <a:stretch/>
          </p:blipFill>
          <p:spPr bwMode="auto">
            <a:xfrm>
              <a:off x="4028760" y="9554760"/>
              <a:ext cx="892440" cy="437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" name="CustomShape 72">
              <a:extLst>
                <a:ext uri="{FF2B5EF4-FFF2-40B4-BE49-F238E27FC236}">
                  <a16:creationId xmlns:a16="http://schemas.microsoft.com/office/drawing/2014/main" id="{6269FE28-C135-FE14-6EAD-D2F0267707E9}"/>
                </a:ext>
              </a:extLst>
            </p:cNvPr>
            <p:cNvSpPr/>
            <p:nvPr/>
          </p:nvSpPr>
          <p:spPr bwMode="auto">
            <a:xfrm>
              <a:off x="3989519" y="9584640"/>
              <a:ext cx="844200" cy="7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8" name="CustomShape 73">
              <a:extLst>
                <a:ext uri="{FF2B5EF4-FFF2-40B4-BE49-F238E27FC236}">
                  <a16:creationId xmlns:a16="http://schemas.microsoft.com/office/drawing/2014/main" id="{7407BFF8-75D9-737D-3159-BCE46EA37EBA}"/>
                </a:ext>
              </a:extLst>
            </p:cNvPr>
            <p:cNvSpPr/>
            <p:nvPr/>
          </p:nvSpPr>
          <p:spPr bwMode="auto">
            <a:xfrm>
              <a:off x="4864680" y="9554760"/>
              <a:ext cx="55080" cy="7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36695323-9D2C-1EFB-C5CF-6B91EA0272D6}"/>
              </a:ext>
            </a:extLst>
          </p:cNvPr>
          <p:cNvGrpSpPr/>
          <p:nvPr/>
        </p:nvGrpSpPr>
        <p:grpSpPr>
          <a:xfrm>
            <a:off x="3959424" y="9561722"/>
            <a:ext cx="933232" cy="464630"/>
            <a:chOff x="3989347" y="9528754"/>
            <a:chExt cx="933232" cy="464630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9392F92-2168-C37C-9B84-880A4DE1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biLevel thresh="75000"/>
            </a:blip>
            <a:stretch>
              <a:fillRect/>
            </a:stretch>
          </p:blipFill>
          <p:spPr>
            <a:xfrm>
              <a:off x="4028996" y="9528754"/>
              <a:ext cx="893583" cy="438724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509AAFDB-5291-EDDC-FC56-846BDA303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</a:blip>
            <a:stretch>
              <a:fillRect/>
            </a:stretch>
          </p:blipFill>
          <p:spPr>
            <a:xfrm>
              <a:off x="4028936" y="9535109"/>
              <a:ext cx="893583" cy="438724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1A2B0B5-B304-A442-4804-2C7209401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</a:blip>
            <a:stretch>
              <a:fillRect/>
            </a:stretch>
          </p:blipFill>
          <p:spPr>
            <a:xfrm>
              <a:off x="4028816" y="9544643"/>
              <a:ext cx="893583" cy="438724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EA1035A0-42A6-3B18-3044-A8BFB87EB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</a:blip>
            <a:stretch>
              <a:fillRect/>
            </a:stretch>
          </p:blipFill>
          <p:spPr>
            <a:xfrm>
              <a:off x="4028816" y="9554660"/>
              <a:ext cx="893583" cy="43872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7FD288-34B1-0BE7-A0D3-2655395C8859}"/>
                </a:ext>
              </a:extLst>
            </p:cNvPr>
            <p:cNvSpPr/>
            <p:nvPr/>
          </p:nvSpPr>
          <p:spPr>
            <a:xfrm>
              <a:off x="3989347" y="9584741"/>
              <a:ext cx="845327" cy="80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795DBC-4F96-2C88-DE7F-DF281AE654E0}"/>
                </a:ext>
              </a:extLst>
            </p:cNvPr>
            <p:cNvSpPr/>
            <p:nvPr/>
          </p:nvSpPr>
          <p:spPr>
            <a:xfrm>
              <a:off x="4864836" y="9554660"/>
              <a:ext cx="56325" cy="80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B9037AC1-BFFD-44A1-F130-DA976DF332C7}"/>
              </a:ext>
            </a:extLst>
          </p:cNvPr>
          <p:cNvSpPr txBox="1"/>
          <p:nvPr/>
        </p:nvSpPr>
        <p:spPr>
          <a:xfrm>
            <a:off x="9837579" y="6054161"/>
            <a:ext cx="2237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sng">
                <a:solidFill>
                  <a:schemeClr val="accent2"/>
                </a:solidFill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Bank-exit.org</a:t>
            </a:r>
            <a:endParaRPr lang="fr-FR" sz="2000" u="sng">
              <a:solidFill>
                <a:schemeClr val="accent2"/>
              </a:solidFill>
            </a:endParaRPr>
          </a:p>
        </p:txBody>
      </p:sp>
      <p:pic>
        <p:nvPicPr>
          <p:cNvPr id="17" name="Image 16">
            <a:hlinkClick r:id="rId27"/>
            <a:extLst>
              <a:ext uri="{FF2B5EF4-FFF2-40B4-BE49-F238E27FC236}">
                <a16:creationId xmlns:a16="http://schemas.microsoft.com/office/drawing/2014/main" id="{3130E976-71F2-0586-5A41-595415F8A2E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6128" y="6601627"/>
            <a:ext cx="1264485" cy="126448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6932B8C-5407-875A-AAA6-A01EF4972362}"/>
              </a:ext>
            </a:extLst>
          </p:cNvPr>
          <p:cNvSpPr txBox="1"/>
          <p:nvPr/>
        </p:nvSpPr>
        <p:spPr>
          <a:xfrm>
            <a:off x="9858410" y="7866112"/>
            <a:ext cx="22379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>
                <a:solidFill>
                  <a:schemeClr val="accent2"/>
                </a:solidFill>
              </a:rPr>
              <a:t>Directorio de empresas</a:t>
            </a:r>
            <a:endParaRPr lang="fr-FR" sz="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53</TotalTime>
  <Words>875</Words>
  <Application>Microsoft Office PowerPoint</Application>
  <PresentationFormat>Personnalisé</PresentationFormat>
  <Paragraphs>123</Paragraphs>
  <Slides>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8" baseType="lpstr">
      <vt:lpstr>Arial</vt:lpstr>
      <vt:lpstr>Arial Black</vt:lpstr>
      <vt:lpstr>Calibri</vt:lpstr>
      <vt:lpstr>Symbol</vt:lpstr>
      <vt:lpstr>Wingdings</vt:lpstr>
      <vt:lpstr>Office Theme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henri</dc:creator>
  <dc:description/>
  <cp:lastModifiedBy>A G</cp:lastModifiedBy>
  <cp:revision>194</cp:revision>
  <dcterms:created xsi:type="dcterms:W3CDTF">2024-01-12T18:36:55Z</dcterms:created>
  <dcterms:modified xsi:type="dcterms:W3CDTF">2025-03-21T01:56:07Z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Personnalisé</vt:lpwstr>
  </property>
  <property fmtid="{D5CDD505-2E9C-101B-9397-08002B2CF9AE}" pid="3" name="Slides">
    <vt:i4>2</vt:i4>
  </property>
</Properties>
</file>